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65" r:id="rId2"/>
    <p:sldId id="279" r:id="rId3"/>
    <p:sldId id="266" r:id="rId4"/>
    <p:sldId id="280" r:id="rId5"/>
    <p:sldId id="269" r:id="rId6"/>
    <p:sldId id="281" r:id="rId7"/>
    <p:sldId id="267" r:id="rId8"/>
    <p:sldId id="264" r:id="rId9"/>
    <p:sldId id="268" r:id="rId10"/>
    <p:sldId id="282" r:id="rId11"/>
    <p:sldId id="283" r:id="rId12"/>
    <p:sldId id="285" r:id="rId13"/>
    <p:sldId id="286" r:id="rId14"/>
    <p:sldId id="287" r:id="rId15"/>
    <p:sldId id="284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31" autoAdjust="0"/>
    <p:restoredTop sz="94660"/>
  </p:normalViewPr>
  <p:slideViewPr>
    <p:cSldViewPr snapToGrid="0">
      <p:cViewPr varScale="1">
        <p:scale>
          <a:sx n="87" d="100"/>
          <a:sy n="87" d="100"/>
        </p:scale>
        <p:origin x="29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3C30C8-7E5E-4A7C-9C2E-70063F6AE109}" type="datetimeFigureOut">
              <a:rPr lang="en-US" smtClean="0"/>
              <a:t>5/13/2017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3D93AE-D81B-42C8-9CC7-F4CDCD2A20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1753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3D93AE-D81B-42C8-9CC7-F4CDCD2A20A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2471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EDFF1-CA08-4277-B141-5AB644754DAE}" type="datetimeFigureOut">
              <a:rPr lang="en-US" smtClean="0"/>
              <a:t>5/13/2017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798FA-B7A8-40BB-B116-EFCC218CF4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9956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EDFF1-CA08-4277-B141-5AB644754DAE}" type="datetimeFigureOut">
              <a:rPr lang="en-US" smtClean="0"/>
              <a:t>5/13/2017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798FA-B7A8-40BB-B116-EFCC218CF4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3955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EDFF1-CA08-4277-B141-5AB644754DAE}" type="datetimeFigureOut">
              <a:rPr lang="en-US" smtClean="0"/>
              <a:t>5/13/2017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798FA-B7A8-40BB-B116-EFCC218CF4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6932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EDFF1-CA08-4277-B141-5AB644754DAE}" type="datetimeFigureOut">
              <a:rPr lang="en-US" smtClean="0"/>
              <a:t>5/13/2017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798FA-B7A8-40BB-B116-EFCC218CF4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2139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EDFF1-CA08-4277-B141-5AB644754DAE}" type="datetimeFigureOut">
              <a:rPr lang="en-US" smtClean="0"/>
              <a:t>5/13/2017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798FA-B7A8-40BB-B116-EFCC218CF4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73780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EDFF1-CA08-4277-B141-5AB644754DAE}" type="datetimeFigureOut">
              <a:rPr lang="en-US" smtClean="0"/>
              <a:t>5/13/2017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798FA-B7A8-40BB-B116-EFCC218CF4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9117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EDFF1-CA08-4277-B141-5AB644754DAE}" type="datetimeFigureOut">
              <a:rPr lang="en-US" smtClean="0"/>
              <a:t>5/13/2017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798FA-B7A8-40BB-B116-EFCC218CF4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182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EDFF1-CA08-4277-B141-5AB644754DAE}" type="datetimeFigureOut">
              <a:rPr lang="en-US" smtClean="0"/>
              <a:t>5/13/2017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798FA-B7A8-40BB-B116-EFCC218CF4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4124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EDFF1-CA08-4277-B141-5AB644754DAE}" type="datetimeFigureOut">
              <a:rPr lang="en-US" smtClean="0"/>
              <a:t>5/13/2017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798FA-B7A8-40BB-B116-EFCC218CF4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438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EDFF1-CA08-4277-B141-5AB644754DAE}" type="datetimeFigureOut">
              <a:rPr lang="en-US" smtClean="0"/>
              <a:t>5/13/2017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798FA-B7A8-40BB-B116-EFCC218CF4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6683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EDFF1-CA08-4277-B141-5AB644754DAE}" type="datetimeFigureOut">
              <a:rPr lang="en-US" smtClean="0"/>
              <a:t>5/13/2017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798FA-B7A8-40BB-B116-EFCC218CF4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742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DEDFF1-CA08-4277-B141-5AB644754DAE}" type="datetimeFigureOut">
              <a:rPr lang="en-US" smtClean="0"/>
              <a:t>5/13/2017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0798FA-B7A8-40BB-B116-EFCC218CF4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58595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/>
        </p:nvSpPr>
        <p:spPr>
          <a:xfrm>
            <a:off x="5444836" y="1725313"/>
            <a:ext cx="4737201" cy="43081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Line Sensor (Feedback For Autonomous Operation)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257938" y="4910867"/>
            <a:ext cx="10887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Chassis</a:t>
            </a:r>
          </a:p>
        </p:txBody>
      </p:sp>
      <p:sp>
        <p:nvSpPr>
          <p:cNvPr id="8" name="Rectangle 7"/>
          <p:cNvSpPr/>
          <p:nvPr/>
        </p:nvSpPr>
        <p:spPr>
          <a:xfrm>
            <a:off x="7506814" y="1850266"/>
            <a:ext cx="686416" cy="782959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Motor</a:t>
            </a:r>
          </a:p>
        </p:txBody>
      </p:sp>
      <p:sp>
        <p:nvSpPr>
          <p:cNvPr id="16" name="Rectangle 15"/>
          <p:cNvSpPr/>
          <p:nvPr/>
        </p:nvSpPr>
        <p:spPr>
          <a:xfrm>
            <a:off x="7730752" y="1395322"/>
            <a:ext cx="218660" cy="44726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7758860" y="6005541"/>
            <a:ext cx="218660" cy="44726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7286751" y="6275680"/>
            <a:ext cx="1162879" cy="417443"/>
          </a:xfrm>
          <a:prstGeom prst="roundRect">
            <a:avLst>
              <a:gd name="adj" fmla="val 42857"/>
            </a:avLst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7268582" y="1256173"/>
            <a:ext cx="1162879" cy="417443"/>
          </a:xfrm>
          <a:prstGeom prst="roundRect">
            <a:avLst>
              <a:gd name="adj" fmla="val 42857"/>
            </a:avLst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5923717" y="3423349"/>
            <a:ext cx="1630017" cy="1208109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Motor IC</a:t>
            </a:r>
          </a:p>
        </p:txBody>
      </p:sp>
      <p:sp>
        <p:nvSpPr>
          <p:cNvPr id="19" name="Isosceles Triangle 18"/>
          <p:cNvSpPr/>
          <p:nvPr/>
        </p:nvSpPr>
        <p:spPr>
          <a:xfrm>
            <a:off x="6286186" y="3479595"/>
            <a:ext cx="367748" cy="308113"/>
          </a:xfrm>
          <a:prstGeom prst="triangl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Isosceles Triangle 19"/>
          <p:cNvSpPr/>
          <p:nvPr/>
        </p:nvSpPr>
        <p:spPr>
          <a:xfrm rot="10800000">
            <a:off x="6291448" y="4369651"/>
            <a:ext cx="367748" cy="308113"/>
          </a:xfrm>
          <a:prstGeom prst="triangl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Isosceles Triangle 20"/>
          <p:cNvSpPr/>
          <p:nvPr/>
        </p:nvSpPr>
        <p:spPr>
          <a:xfrm>
            <a:off x="6823179" y="3469655"/>
            <a:ext cx="367748" cy="308113"/>
          </a:xfrm>
          <a:prstGeom prst="triangl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Isosceles Triangle 22"/>
          <p:cNvSpPr/>
          <p:nvPr/>
        </p:nvSpPr>
        <p:spPr>
          <a:xfrm rot="10800000">
            <a:off x="6833132" y="4339799"/>
            <a:ext cx="367748" cy="308113"/>
          </a:xfrm>
          <a:prstGeom prst="triangl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/>
          <p:cNvCxnSpPr>
            <a:stCxn id="19" idx="0"/>
          </p:cNvCxnSpPr>
          <p:nvPr/>
        </p:nvCxnSpPr>
        <p:spPr>
          <a:xfrm flipV="1">
            <a:off x="6470060" y="2839431"/>
            <a:ext cx="7934" cy="640164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21" idx="0"/>
          </p:cNvCxnSpPr>
          <p:nvPr/>
        </p:nvCxnSpPr>
        <p:spPr>
          <a:xfrm flipH="1" flipV="1">
            <a:off x="7007052" y="3077626"/>
            <a:ext cx="1" cy="39202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6478337" y="4595739"/>
            <a:ext cx="4932" cy="580585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7010661" y="4604869"/>
            <a:ext cx="0" cy="302476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1" name="Group 80"/>
          <p:cNvGrpSpPr/>
          <p:nvPr/>
        </p:nvGrpSpPr>
        <p:grpSpPr>
          <a:xfrm>
            <a:off x="7848312" y="3261144"/>
            <a:ext cx="944217" cy="1363749"/>
            <a:chOff x="7543800" y="3997506"/>
            <a:chExt cx="944217" cy="1363749"/>
          </a:xfrm>
        </p:grpSpPr>
        <p:sp>
          <p:nvSpPr>
            <p:cNvPr id="52" name="Rectangle 51"/>
            <p:cNvSpPr/>
            <p:nvPr/>
          </p:nvSpPr>
          <p:spPr>
            <a:xfrm>
              <a:off x="7543800" y="3997506"/>
              <a:ext cx="944217" cy="1363749"/>
            </a:xfrm>
            <a:prstGeom prst="rect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7794985" y="4388052"/>
              <a:ext cx="4860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RPI</a:t>
              </a:r>
            </a:p>
          </p:txBody>
        </p:sp>
      </p:grpSp>
      <p:sp>
        <p:nvSpPr>
          <p:cNvPr id="79" name="Rectangle 78"/>
          <p:cNvSpPr/>
          <p:nvPr/>
        </p:nvSpPr>
        <p:spPr>
          <a:xfrm rot="16200000">
            <a:off x="9129835" y="3839302"/>
            <a:ext cx="1008114" cy="376201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ADC IC</a:t>
            </a:r>
          </a:p>
        </p:txBody>
      </p:sp>
      <p:sp>
        <p:nvSpPr>
          <p:cNvPr id="80" name="Rectangle 79"/>
          <p:cNvSpPr/>
          <p:nvPr/>
        </p:nvSpPr>
        <p:spPr>
          <a:xfrm rot="5400000">
            <a:off x="9124826" y="3853761"/>
            <a:ext cx="3087457" cy="369382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Line sensor</a:t>
            </a:r>
          </a:p>
        </p:txBody>
      </p:sp>
      <p:sp>
        <p:nvSpPr>
          <p:cNvPr id="82" name="Rectangle 81"/>
          <p:cNvSpPr/>
          <p:nvPr/>
        </p:nvSpPr>
        <p:spPr>
          <a:xfrm>
            <a:off x="10177666" y="2587190"/>
            <a:ext cx="306198" cy="1913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10182038" y="5319607"/>
            <a:ext cx="306198" cy="1913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5" name="Straight Connector 84"/>
          <p:cNvCxnSpPr/>
          <p:nvPr/>
        </p:nvCxnSpPr>
        <p:spPr>
          <a:xfrm>
            <a:off x="8790818" y="3866322"/>
            <a:ext cx="654973" cy="0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>
            <a:off x="8784194" y="4008783"/>
            <a:ext cx="654973" cy="0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>
            <a:off x="8794133" y="4128051"/>
            <a:ext cx="654973" cy="0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>
            <a:off x="8790818" y="4243085"/>
            <a:ext cx="654973" cy="0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>
            <a:off x="9821993" y="3665170"/>
            <a:ext cx="654973" cy="0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>
            <a:off x="9835247" y="3807631"/>
            <a:ext cx="654973" cy="0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>
            <a:off x="9835247" y="3936838"/>
            <a:ext cx="654973" cy="0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V="1">
            <a:off x="7701505" y="5109022"/>
            <a:ext cx="4932" cy="580585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>
            <a:off x="9815369" y="4075987"/>
            <a:ext cx="654973" cy="0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>
            <a:off x="9845186" y="4225077"/>
            <a:ext cx="654973" cy="0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>
            <a:off x="9821993" y="4413966"/>
            <a:ext cx="654973" cy="0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>
            <a:off x="7553734" y="3866322"/>
            <a:ext cx="296288" cy="0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/>
          <p:nvPr/>
        </p:nvCxnSpPr>
        <p:spPr>
          <a:xfrm>
            <a:off x="7557316" y="4254029"/>
            <a:ext cx="298243" cy="0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/>
          <p:cNvCxnSpPr/>
          <p:nvPr/>
        </p:nvCxnSpPr>
        <p:spPr>
          <a:xfrm>
            <a:off x="7557049" y="4018722"/>
            <a:ext cx="296288" cy="0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/>
          <p:cNvCxnSpPr/>
          <p:nvPr/>
        </p:nvCxnSpPr>
        <p:spPr>
          <a:xfrm>
            <a:off x="7560631" y="4406429"/>
            <a:ext cx="298243" cy="0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1817226"/>
            <a:ext cx="4392861" cy="43597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Line sensor detects if there is a line on the floor</a:t>
            </a:r>
          </a:p>
          <a:p>
            <a:r>
              <a:rPr lang="en-US" dirty="0"/>
              <a:t>Consists of 2 elements</a:t>
            </a:r>
          </a:p>
          <a:p>
            <a:pPr lvl="1"/>
            <a:r>
              <a:rPr lang="en-US" dirty="0"/>
              <a:t>Line sensor</a:t>
            </a:r>
          </a:p>
          <a:p>
            <a:pPr lvl="1"/>
            <a:r>
              <a:rPr lang="en-US" dirty="0"/>
              <a:t>ADC which stands for Analog-to-digital converter ( 8channels)</a:t>
            </a:r>
          </a:p>
          <a:p>
            <a:r>
              <a:rPr lang="en-US" dirty="0"/>
              <a:t>Raspberry pi will talk to the ADC chip with SPI bus</a:t>
            </a:r>
          </a:p>
          <a:p>
            <a:pPr lvl="1"/>
            <a:r>
              <a:rPr lang="en-US" dirty="0"/>
              <a:t>SPI stands for Serial Peripheral Bus.</a:t>
            </a:r>
          </a:p>
          <a:p>
            <a:pPr lvl="1"/>
            <a:r>
              <a:rPr lang="en-US" dirty="0"/>
              <a:t>High speed serial bus</a:t>
            </a:r>
          </a:p>
        </p:txBody>
      </p:sp>
      <p:cxnSp>
        <p:nvCxnSpPr>
          <p:cNvPr id="55" name="Straight Connector 54"/>
          <p:cNvCxnSpPr/>
          <p:nvPr/>
        </p:nvCxnSpPr>
        <p:spPr>
          <a:xfrm flipH="1" flipV="1">
            <a:off x="7011823" y="4908507"/>
            <a:ext cx="951186" cy="1930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H="1" flipV="1">
            <a:off x="6477994" y="5129485"/>
            <a:ext cx="1223884" cy="395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7534583" y="5222581"/>
            <a:ext cx="686416" cy="782959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Motor</a:t>
            </a:r>
            <a:endParaRPr lang="en-US" sz="1400" dirty="0"/>
          </a:p>
        </p:txBody>
      </p:sp>
      <p:cxnSp>
        <p:nvCxnSpPr>
          <p:cNvPr id="64" name="Straight Connector 63"/>
          <p:cNvCxnSpPr/>
          <p:nvPr/>
        </p:nvCxnSpPr>
        <p:spPr>
          <a:xfrm flipV="1">
            <a:off x="7949412" y="4951072"/>
            <a:ext cx="0" cy="302476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 flipH="1" flipV="1">
            <a:off x="7007052" y="3077626"/>
            <a:ext cx="1118434" cy="1213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 flipH="1" flipV="1">
            <a:off x="8087213" y="2633225"/>
            <a:ext cx="12284" cy="45653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 flipV="1">
            <a:off x="7654781" y="2633225"/>
            <a:ext cx="4932" cy="244526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flipH="1" flipV="1">
            <a:off x="6438294" y="2839431"/>
            <a:ext cx="1223884" cy="395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51280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169" y="0"/>
            <a:ext cx="9144000" cy="68580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934308" y="4985239"/>
            <a:ext cx="691075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Connection Diagram, Courtesy of Team 5</a:t>
            </a:r>
          </a:p>
          <a:p>
            <a:r>
              <a:rPr lang="en-US" dirty="0"/>
              <a:t>Black -&gt; Ground</a:t>
            </a:r>
          </a:p>
          <a:p>
            <a:r>
              <a:rPr lang="en-US" dirty="0"/>
              <a:t>Brown-&gt; </a:t>
            </a:r>
            <a:r>
              <a:rPr lang="en-US" dirty="0" err="1"/>
              <a:t>Vcc</a:t>
            </a:r>
            <a:endParaRPr lang="en-US" dirty="0"/>
          </a:p>
          <a:p>
            <a:r>
              <a:rPr lang="en-US" dirty="0"/>
              <a:t>White – Red -&gt; Pins 8-1 </a:t>
            </a:r>
          </a:p>
        </p:txBody>
      </p:sp>
    </p:spTree>
    <p:extLst>
      <p:ext uri="{BB962C8B-B14F-4D97-AF65-F5344CB8AC3E}">
        <p14:creationId xmlns:p14="http://schemas.microsoft.com/office/powerpoint/2010/main" val="41379157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3323" y="0"/>
            <a:ext cx="91440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600200" y="5565532"/>
            <a:ext cx="691075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Pi IC Connection</a:t>
            </a:r>
          </a:p>
          <a:p>
            <a:r>
              <a:rPr lang="en-US" dirty="0"/>
              <a:t>Red – White -&gt; Top – Bottom ports on the left side</a:t>
            </a:r>
          </a:p>
        </p:txBody>
      </p:sp>
    </p:spTree>
    <p:extLst>
      <p:ext uri="{BB962C8B-B14F-4D97-AF65-F5344CB8AC3E}">
        <p14:creationId xmlns:p14="http://schemas.microsoft.com/office/powerpoint/2010/main" val="15499449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4385" y="0"/>
            <a:ext cx="9144000" cy="6858000"/>
          </a:xfrm>
          <a:prstGeom prst="rect">
            <a:avLst/>
          </a:prstGeom>
        </p:spPr>
      </p:pic>
      <p:sp>
        <p:nvSpPr>
          <p:cNvPr id="2" name="Oval 1"/>
          <p:cNvSpPr/>
          <p:nvPr/>
        </p:nvSpPr>
        <p:spPr>
          <a:xfrm>
            <a:off x="5897880" y="3226308"/>
            <a:ext cx="1188720" cy="1170432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7001256" y="1935480"/>
            <a:ext cx="1188720" cy="1170432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678276" y="4611706"/>
            <a:ext cx="691075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Edge Ribbons Connection</a:t>
            </a:r>
          </a:p>
          <a:p>
            <a:r>
              <a:rPr lang="en-US" dirty="0"/>
              <a:t>Black -&gt; Ground</a:t>
            </a:r>
          </a:p>
          <a:p>
            <a:r>
              <a:rPr lang="en-US" dirty="0"/>
              <a:t>Brown-&gt; 3.3 Volts</a:t>
            </a:r>
          </a:p>
        </p:txBody>
      </p:sp>
    </p:spTree>
    <p:extLst>
      <p:ext uri="{BB962C8B-B14F-4D97-AF65-F5344CB8AC3E}">
        <p14:creationId xmlns:p14="http://schemas.microsoft.com/office/powerpoint/2010/main" val="42560441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6415" y="-4396"/>
            <a:ext cx="9149861" cy="686239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854569" y="3736730"/>
            <a:ext cx="691075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Button Connection Diagram</a:t>
            </a:r>
          </a:p>
          <a:p>
            <a:r>
              <a:rPr lang="en-US" dirty="0"/>
              <a:t>Pin Closest to bottom: Connect to Ground</a:t>
            </a:r>
          </a:p>
          <a:p>
            <a:r>
              <a:rPr lang="en-US" dirty="0"/>
              <a:t>Top pin : 330 ohm Resistor to 3.3 Positive, Second wire goes to Pin 4 (Yellow)</a:t>
            </a:r>
          </a:p>
        </p:txBody>
      </p:sp>
    </p:spTree>
    <p:extLst>
      <p:ext uri="{BB962C8B-B14F-4D97-AF65-F5344CB8AC3E}">
        <p14:creationId xmlns:p14="http://schemas.microsoft.com/office/powerpoint/2010/main" val="32401546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3323" y="0"/>
            <a:ext cx="9144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934308" y="6233747"/>
            <a:ext cx="69107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Top Pin Connection</a:t>
            </a:r>
          </a:p>
        </p:txBody>
      </p:sp>
      <p:sp>
        <p:nvSpPr>
          <p:cNvPr id="5" name="Oval 4"/>
          <p:cNvSpPr/>
          <p:nvPr/>
        </p:nvSpPr>
        <p:spPr>
          <a:xfrm>
            <a:off x="3066757" y="3015293"/>
            <a:ext cx="1188720" cy="1170432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7339819" y="4624520"/>
            <a:ext cx="1188720" cy="1170432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3397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369" y="0"/>
            <a:ext cx="9144000" cy="6858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35163" y="4311396"/>
            <a:ext cx="28408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Overall Connection Diagram</a:t>
            </a:r>
          </a:p>
        </p:txBody>
      </p:sp>
    </p:spTree>
    <p:extLst>
      <p:ext uri="{BB962C8B-B14F-4D97-AF65-F5344CB8AC3E}">
        <p14:creationId xmlns:p14="http://schemas.microsoft.com/office/powerpoint/2010/main" val="31764917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073" y="365125"/>
            <a:ext cx="10515600" cy="958076"/>
          </a:xfrm>
        </p:spPr>
        <p:txBody>
          <a:bodyPr/>
          <a:lstStyle/>
          <a:p>
            <a:r>
              <a:rPr lang="en-US" dirty="0"/>
              <a:t>Feedback Control, Autonomous mode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995055" y="2473037"/>
            <a:ext cx="1745672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Keyboard inputs</a:t>
            </a:r>
          </a:p>
        </p:txBody>
      </p:sp>
      <p:cxnSp>
        <p:nvCxnSpPr>
          <p:cNvPr id="6" name="Straight Arrow Connector 5"/>
          <p:cNvCxnSpPr>
            <a:stCxn id="4" idx="2"/>
          </p:cNvCxnSpPr>
          <p:nvPr/>
        </p:nvCxnSpPr>
        <p:spPr>
          <a:xfrm flipH="1">
            <a:off x="2857501" y="2842369"/>
            <a:ext cx="10390" cy="6489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995055" y="3491346"/>
            <a:ext cx="1745672" cy="64633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PWM signal using GPIO pins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995055" y="4799595"/>
            <a:ext cx="1745672" cy="64633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Directional and Speed Control</a:t>
            </a:r>
          </a:p>
        </p:txBody>
      </p:sp>
      <p:cxnSp>
        <p:nvCxnSpPr>
          <p:cNvPr id="10" name="Straight Arrow Connector 9"/>
          <p:cNvCxnSpPr>
            <a:endCxn id="9" idx="0"/>
          </p:cNvCxnSpPr>
          <p:nvPr/>
        </p:nvCxnSpPr>
        <p:spPr>
          <a:xfrm>
            <a:off x="2857501" y="4137677"/>
            <a:ext cx="10390" cy="6619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203249" y="2185647"/>
            <a:ext cx="1745672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Sensor inputs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161685" y="3967502"/>
            <a:ext cx="1745672" cy="64633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PWM signal using GPIO pins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161685" y="4956051"/>
            <a:ext cx="1745672" cy="64633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Directional and Speed Control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204980" y="2935798"/>
            <a:ext cx="1745672" cy="64633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Feedback Control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219687" y="2306605"/>
            <a:ext cx="3761030" cy="31393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Read voltage of 8 sensors</a:t>
            </a:r>
          </a:p>
          <a:p>
            <a:pPr marL="342900" indent="-342900">
              <a:buAutoNum type="arabicPeriod"/>
            </a:pPr>
            <a:r>
              <a:rPr lang="en-US" dirty="0"/>
              <a:t>Make a decision on where </a:t>
            </a:r>
            <a:br>
              <a:rPr lang="en-US" dirty="0"/>
            </a:br>
            <a:r>
              <a:rPr lang="en-US" dirty="0"/>
              <a:t>the line is relative to the 8 </a:t>
            </a:r>
            <a:br>
              <a:rPr lang="en-US" dirty="0"/>
            </a:br>
            <a:r>
              <a:rPr lang="en-US" dirty="0"/>
              <a:t>sensors</a:t>
            </a:r>
          </a:p>
          <a:p>
            <a:pPr marL="342900" indent="-342900">
              <a:buAutoNum type="arabicPeriod"/>
            </a:pPr>
            <a:r>
              <a:rPr lang="en-US" dirty="0"/>
              <a:t>Generate Error signals: how</a:t>
            </a:r>
            <a:br>
              <a:rPr lang="en-US" dirty="0"/>
            </a:br>
            <a:r>
              <a:rPr lang="en-US" dirty="0"/>
              <a:t>much is the offset from center</a:t>
            </a:r>
            <a:br>
              <a:rPr lang="en-US" dirty="0"/>
            </a:br>
            <a:r>
              <a:rPr lang="en-US" dirty="0"/>
              <a:t>or going straight. Left and Right</a:t>
            </a:r>
            <a:br>
              <a:rPr lang="en-US" dirty="0"/>
            </a:br>
            <a:r>
              <a:rPr lang="en-US" dirty="0"/>
              <a:t>wheels have separate error signals</a:t>
            </a:r>
          </a:p>
          <a:p>
            <a:pPr marL="342900" indent="-342900">
              <a:buAutoNum type="arabicPeriod"/>
            </a:pPr>
            <a:r>
              <a:rPr lang="en-US" dirty="0"/>
              <a:t>Use the error signals to decide</a:t>
            </a:r>
            <a:br>
              <a:rPr lang="en-US" dirty="0"/>
            </a:br>
            <a:r>
              <a:rPr lang="en-US" dirty="0"/>
              <a:t>how to drive the 2 PWM GPIO</a:t>
            </a:r>
            <a:br>
              <a:rPr lang="en-US" dirty="0"/>
            </a:br>
            <a:r>
              <a:rPr lang="en-US" dirty="0"/>
              <a:t>pins</a:t>
            </a:r>
          </a:p>
        </p:txBody>
      </p:sp>
      <p:cxnSp>
        <p:nvCxnSpPr>
          <p:cNvPr id="19" name="Straight Arrow Connector 18"/>
          <p:cNvCxnSpPr>
            <a:stCxn id="16" idx="3"/>
          </p:cNvCxnSpPr>
          <p:nvPr/>
        </p:nvCxnSpPr>
        <p:spPr>
          <a:xfrm flipV="1">
            <a:off x="6950652" y="3240802"/>
            <a:ext cx="1269035" cy="181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3" idx="2"/>
            <a:endCxn id="16" idx="0"/>
          </p:cNvCxnSpPr>
          <p:nvPr/>
        </p:nvCxnSpPr>
        <p:spPr>
          <a:xfrm>
            <a:off x="6076085" y="2554979"/>
            <a:ext cx="1731" cy="3808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6074354" y="3598848"/>
            <a:ext cx="1731" cy="3808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6072623" y="4560100"/>
            <a:ext cx="1731" cy="3808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1192358" y="1482475"/>
            <a:ext cx="3179618" cy="4675909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5059566" y="1451302"/>
            <a:ext cx="6921151" cy="4675909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1995055" y="1692533"/>
            <a:ext cx="1635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USER CONTROL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7384473" y="1605164"/>
            <a:ext cx="1623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AUTONOMOUS</a:t>
            </a:r>
          </a:p>
        </p:txBody>
      </p:sp>
    </p:spTree>
    <p:extLst>
      <p:ext uri="{BB962C8B-B14F-4D97-AF65-F5344CB8AC3E}">
        <p14:creationId xmlns:p14="http://schemas.microsoft.com/office/powerpoint/2010/main" val="37785257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5441410" y="2511112"/>
            <a:ext cx="1446835" cy="20843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The </a:t>
            </a:r>
            <a:r>
              <a:rPr lang="en-US" dirty="0" err="1"/>
              <a:t>LineSensor</a:t>
            </a:r>
            <a:r>
              <a:rPr lang="en-US" dirty="0"/>
              <a:t> 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72148" y="1328989"/>
            <a:ext cx="4081652" cy="4847974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If there is reflection from the floor, then the light sensitive transistor will turn on the voltage will be low</a:t>
            </a:r>
          </a:p>
          <a:p>
            <a:r>
              <a:rPr lang="en-US" dirty="0"/>
              <a:t>If there is no reflection, </a:t>
            </a:r>
            <a:r>
              <a:rPr lang="en-US" dirty="0" err="1"/>
              <a:t>ie</a:t>
            </a:r>
            <a:r>
              <a:rPr lang="en-US" dirty="0"/>
              <a:t> a black surface where the light is absorbed, then the light sensitive transistor is off and voltage is high</a:t>
            </a:r>
          </a:p>
          <a:p>
            <a:r>
              <a:rPr lang="en-US" dirty="0"/>
              <a:t>Purpose of ADC</a:t>
            </a:r>
          </a:p>
          <a:p>
            <a:pPr lvl="1"/>
            <a:r>
              <a:rPr lang="en-US" dirty="0"/>
              <a:t>Measure the voltage</a:t>
            </a:r>
          </a:p>
          <a:p>
            <a:pPr lvl="1"/>
            <a:r>
              <a:rPr lang="en-US" dirty="0"/>
              <a:t> convert to 10 bits number</a:t>
            </a:r>
          </a:p>
          <a:p>
            <a:r>
              <a:rPr lang="en-US" dirty="0"/>
              <a:t>Python driver</a:t>
            </a:r>
          </a:p>
          <a:p>
            <a:pPr lvl="1"/>
            <a:r>
              <a:rPr lang="en-US" dirty="0"/>
              <a:t>Read the 10 bit number</a:t>
            </a:r>
          </a:p>
          <a:p>
            <a:pPr lvl="1"/>
            <a:r>
              <a:rPr lang="en-US" dirty="0"/>
              <a:t>Decide if a line is present by comparing it to a threshold voltage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7993" t="48826" r="57297" b="12205"/>
          <a:stretch/>
        </p:blipFill>
        <p:spPr>
          <a:xfrm>
            <a:off x="3199606" y="1328988"/>
            <a:ext cx="2241804" cy="33406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41903" t="18249" r="39218" b="12205"/>
          <a:stretch/>
        </p:blipFill>
        <p:spPr>
          <a:xfrm>
            <a:off x="200977" y="1328988"/>
            <a:ext cx="2336759" cy="484184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825313" y="2814626"/>
            <a:ext cx="58381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ADC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4653023" y="2814626"/>
            <a:ext cx="788387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2427533" y="5740069"/>
            <a:ext cx="2225490" cy="53243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2095019" y="3298785"/>
            <a:ext cx="1043292" cy="1554318"/>
          </a:xfrm>
          <a:prstGeom prst="straightConnector1">
            <a:avLst/>
          </a:prstGeom>
          <a:ln w="762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2429105" y="4974636"/>
            <a:ext cx="2225490" cy="53243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3323873" y="3553290"/>
            <a:ext cx="636293" cy="1218001"/>
          </a:xfrm>
          <a:prstGeom prst="straightConnector1">
            <a:avLst/>
          </a:prstGeom>
          <a:ln w="762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68768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09048"/>
          </a:xfrm>
        </p:spPr>
        <p:txBody>
          <a:bodyPr/>
          <a:lstStyle/>
          <a:p>
            <a:r>
              <a:rPr lang="en-US" dirty="0"/>
              <a:t>Line Sensor Top View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71" t="25029" r="12647" b="38355"/>
          <a:stretch/>
        </p:blipFill>
        <p:spPr>
          <a:xfrm rot="10800000">
            <a:off x="98136" y="2688124"/>
            <a:ext cx="5008418" cy="164176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38200" y="1607983"/>
            <a:ext cx="13789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Infra-Red </a:t>
            </a:r>
            <a:br>
              <a:rPr lang="en-US" dirty="0"/>
            </a:br>
            <a:r>
              <a:rPr lang="en-US" dirty="0"/>
              <a:t>transmit LED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867891" y="1654743"/>
            <a:ext cx="1526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Light Sensitive</a:t>
            </a:r>
            <a:br>
              <a:rPr lang="en-US" dirty="0"/>
            </a:br>
            <a:r>
              <a:rPr lang="en-US" dirty="0"/>
              <a:t>transistor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1" t="24209" r="20855" b="37781"/>
          <a:stretch/>
        </p:blipFill>
        <p:spPr>
          <a:xfrm>
            <a:off x="5434446" y="2781643"/>
            <a:ext cx="5455228" cy="1548245"/>
          </a:xfrm>
          <a:prstGeom prst="rect">
            <a:avLst/>
          </a:prstGeom>
        </p:spPr>
      </p:pic>
      <p:cxnSp>
        <p:nvCxnSpPr>
          <p:cNvPr id="11" name="Straight Arrow Connector 10"/>
          <p:cNvCxnSpPr>
            <a:stCxn id="6" idx="2"/>
          </p:cNvCxnSpPr>
          <p:nvPr/>
        </p:nvCxnSpPr>
        <p:spPr>
          <a:xfrm>
            <a:off x="1527684" y="2254314"/>
            <a:ext cx="467371" cy="8837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7" idx="2"/>
          </p:cNvCxnSpPr>
          <p:nvPr/>
        </p:nvCxnSpPr>
        <p:spPr>
          <a:xfrm flipH="1">
            <a:off x="2308843" y="2301074"/>
            <a:ext cx="1322462" cy="10967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104409" y="4935682"/>
            <a:ext cx="29541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Header pins for voltage sense</a:t>
            </a:r>
          </a:p>
          <a:p>
            <a:r>
              <a:rPr lang="en-US" dirty="0"/>
              <a:t>3.3V power and ground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 flipH="1" flipV="1">
            <a:off x="2970074" y="4104409"/>
            <a:ext cx="1051208" cy="9247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7294418" y="4104409"/>
            <a:ext cx="867642" cy="10183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64545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Wiring Line Sensors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5700997" y="1828108"/>
            <a:ext cx="5652803" cy="2924175"/>
            <a:chOff x="2386964" y="2152650"/>
            <a:chExt cx="5652803" cy="2924175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/>
            <a:srcRect l="24900" t="57482" r="56800" b="21041"/>
            <a:stretch/>
          </p:blipFill>
          <p:spPr>
            <a:xfrm>
              <a:off x="2386964" y="2152650"/>
              <a:ext cx="4429523" cy="2924175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5717311" y="2344511"/>
              <a:ext cx="561372" cy="338554"/>
            </a:xfrm>
            <a:prstGeom prst="rect">
              <a:avLst/>
            </a:prstGeom>
            <a:solidFill>
              <a:srgbClr val="FFFF00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3.3V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815314" y="2689496"/>
              <a:ext cx="561372" cy="338554"/>
            </a:xfrm>
            <a:prstGeom prst="rect">
              <a:avLst/>
            </a:prstGeom>
            <a:solidFill>
              <a:srgbClr val="FFFF00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3.3V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972535" y="3024956"/>
              <a:ext cx="574196" cy="338554"/>
            </a:xfrm>
            <a:prstGeom prst="rect">
              <a:avLst/>
            </a:prstGeom>
            <a:solidFill>
              <a:srgbClr val="FFFF00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GND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717311" y="3336889"/>
              <a:ext cx="1843774" cy="338554"/>
            </a:xfrm>
            <a:prstGeom prst="rect">
              <a:avLst/>
            </a:prstGeom>
            <a:solidFill>
              <a:srgbClr val="FFFF00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GPIO11 (SPI0_SCLK)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815314" y="3681873"/>
              <a:ext cx="1949573" cy="338554"/>
            </a:xfrm>
            <a:prstGeom prst="rect">
              <a:avLst/>
            </a:prstGeom>
            <a:solidFill>
              <a:srgbClr val="FFFF00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GPIO09 (SPI0_MISO) 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590994" y="3969686"/>
              <a:ext cx="1949573" cy="338554"/>
            </a:xfrm>
            <a:prstGeom prst="rect">
              <a:avLst/>
            </a:prstGeom>
            <a:solidFill>
              <a:srgbClr val="FFFF00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GPIO10 (SPI0_MOSI) 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963010" y="4548956"/>
              <a:ext cx="574196" cy="338554"/>
            </a:xfrm>
            <a:prstGeom prst="rect">
              <a:avLst/>
            </a:prstGeom>
            <a:solidFill>
              <a:srgbClr val="FFFF00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GND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343469" y="4264961"/>
              <a:ext cx="1696298" cy="338554"/>
            </a:xfrm>
            <a:prstGeom prst="rect">
              <a:avLst/>
            </a:prstGeom>
            <a:solidFill>
              <a:srgbClr val="FFFF00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GPIO8 (SPI0_CS0) </a:t>
              </a: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6377222" y="1346967"/>
            <a:ext cx="2729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Analog-to-digital Converter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/>
          <a:srcRect l="31294" t="48826" r="60918" b="19920"/>
          <a:stretch/>
        </p:blipFill>
        <p:spPr>
          <a:xfrm>
            <a:off x="2082323" y="1602650"/>
            <a:ext cx="812142" cy="183323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3"/>
          <a:srcRect l="50158" t="18249" r="44945" b="42959"/>
          <a:stretch/>
        </p:blipFill>
        <p:spPr>
          <a:xfrm rot="5400000" flipV="1">
            <a:off x="851149" y="1284814"/>
            <a:ext cx="492524" cy="2194822"/>
          </a:xfrm>
          <a:prstGeom prst="rect">
            <a:avLst/>
          </a:prstGeom>
        </p:spPr>
      </p:pic>
      <p:cxnSp>
        <p:nvCxnSpPr>
          <p:cNvPr id="17" name="Straight Connector 16"/>
          <p:cNvCxnSpPr/>
          <p:nvPr/>
        </p:nvCxnSpPr>
        <p:spPr>
          <a:xfrm>
            <a:off x="2894465" y="2628487"/>
            <a:ext cx="2061934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Group 51"/>
          <p:cNvGrpSpPr/>
          <p:nvPr/>
        </p:nvGrpSpPr>
        <p:grpSpPr>
          <a:xfrm>
            <a:off x="368623" y="3396758"/>
            <a:ext cx="2690728" cy="1833237"/>
            <a:chOff x="670357" y="4347433"/>
            <a:chExt cx="2690728" cy="1833237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 rotWithShape="1">
            <a:blip r:embed="rId3"/>
            <a:srcRect l="31294" t="48826" r="60918" b="19920"/>
            <a:stretch/>
          </p:blipFill>
          <p:spPr>
            <a:xfrm>
              <a:off x="2548943" y="4347433"/>
              <a:ext cx="812142" cy="1833237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 rotWithShape="1">
            <a:blip r:embed="rId3"/>
            <a:srcRect l="50158" t="18249" r="44945" b="42959"/>
            <a:stretch/>
          </p:blipFill>
          <p:spPr>
            <a:xfrm rot="5400000" flipV="1">
              <a:off x="1521506" y="4135913"/>
              <a:ext cx="492524" cy="2194822"/>
            </a:xfrm>
            <a:prstGeom prst="rect">
              <a:avLst/>
            </a:prstGeom>
          </p:spPr>
        </p:pic>
      </p:grpSp>
      <p:cxnSp>
        <p:nvCxnSpPr>
          <p:cNvPr id="27" name="Straight Connector 26"/>
          <p:cNvCxnSpPr/>
          <p:nvPr/>
        </p:nvCxnSpPr>
        <p:spPr>
          <a:xfrm flipV="1">
            <a:off x="4950000" y="2266175"/>
            <a:ext cx="6399" cy="348168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4950000" y="2251907"/>
            <a:ext cx="2061934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V="1">
            <a:off x="3059351" y="4387307"/>
            <a:ext cx="4007853" cy="6384"/>
          </a:xfrm>
          <a:prstGeom prst="line">
            <a:avLst/>
          </a:prstGeom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Group 50"/>
          <p:cNvGrpSpPr/>
          <p:nvPr/>
        </p:nvGrpSpPr>
        <p:grpSpPr>
          <a:xfrm>
            <a:off x="188095" y="3116872"/>
            <a:ext cx="1518729" cy="528272"/>
            <a:chOff x="126711" y="3814421"/>
            <a:chExt cx="1518729" cy="528272"/>
          </a:xfrm>
        </p:grpSpPr>
        <p:sp>
          <p:nvSpPr>
            <p:cNvPr id="20" name="Rectangle 19"/>
            <p:cNvSpPr/>
            <p:nvPr/>
          </p:nvSpPr>
          <p:spPr>
            <a:xfrm>
              <a:off x="126711" y="3814421"/>
              <a:ext cx="1518729" cy="52827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459009" y="3909641"/>
              <a:ext cx="5725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Line</a:t>
              </a:r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8121058" y="5616068"/>
            <a:ext cx="33682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RPI GPIO Pin Connections</a:t>
            </a:r>
          </a:p>
        </p:txBody>
      </p:sp>
      <p:cxnSp>
        <p:nvCxnSpPr>
          <p:cNvPr id="41" name="Straight Arrow Connector 40"/>
          <p:cNvCxnSpPr/>
          <p:nvPr/>
        </p:nvCxnSpPr>
        <p:spPr>
          <a:xfrm flipV="1">
            <a:off x="9657502" y="4672560"/>
            <a:ext cx="33217" cy="108092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3758994" y="3116872"/>
            <a:ext cx="13994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 wires</a:t>
            </a:r>
            <a:br>
              <a:rPr lang="en-US" dirty="0"/>
            </a:br>
            <a:r>
              <a:rPr lang="en-US" dirty="0"/>
              <a:t>Ribbon cable</a:t>
            </a:r>
          </a:p>
        </p:txBody>
      </p:sp>
      <p:cxnSp>
        <p:nvCxnSpPr>
          <p:cNvPr id="45" name="Straight Arrow Connector 44"/>
          <p:cNvCxnSpPr>
            <a:stCxn id="43" idx="0"/>
          </p:cNvCxnSpPr>
          <p:nvPr/>
        </p:nvCxnSpPr>
        <p:spPr>
          <a:xfrm flipV="1">
            <a:off x="4458705" y="2628487"/>
            <a:ext cx="221539" cy="4883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4380676" y="3695885"/>
            <a:ext cx="215119" cy="58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9535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3064" y="4790209"/>
            <a:ext cx="10740736" cy="1386754"/>
          </a:xfrm>
        </p:spPr>
        <p:txBody>
          <a:bodyPr/>
          <a:lstStyle/>
          <a:p>
            <a:r>
              <a:rPr lang="en-US" dirty="0" err="1"/>
              <a:t>asdfsf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05" t="8485" r="12729"/>
          <a:stretch/>
        </p:blipFill>
        <p:spPr>
          <a:xfrm>
            <a:off x="1" y="1943100"/>
            <a:ext cx="5412908" cy="394854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44" t="19091" r="19801" b="25910"/>
          <a:stretch/>
        </p:blipFill>
        <p:spPr>
          <a:xfrm>
            <a:off x="5398919" y="1943099"/>
            <a:ext cx="6793081" cy="321079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975265" y="4408951"/>
            <a:ext cx="20781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Line sensors nearer </a:t>
            </a:r>
            <a:br>
              <a:rPr lang="en-US" dirty="0"/>
            </a:br>
            <a:r>
              <a:rPr lang="en-US" dirty="0"/>
              <a:t>to the caster wheels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11014364" y="3917373"/>
            <a:ext cx="426027" cy="50350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3855028" y="3813464"/>
            <a:ext cx="705691" cy="28055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560719" y="3597170"/>
            <a:ext cx="560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VCC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 flipH="1">
            <a:off x="9335295" y="4771380"/>
            <a:ext cx="639561" cy="28390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1251665" y="4732116"/>
            <a:ext cx="856195" cy="55009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503555" y="4448214"/>
            <a:ext cx="11007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GND</a:t>
            </a:r>
          </a:p>
          <a:p>
            <a:r>
              <a:rPr lang="en-US" dirty="0">
                <a:solidFill>
                  <a:srgbClr val="FF0000"/>
                </a:solidFill>
              </a:rPr>
              <a:t>Front row</a:t>
            </a:r>
          </a:p>
        </p:txBody>
      </p:sp>
    </p:spTree>
    <p:extLst>
      <p:ext uri="{BB962C8B-B14F-4D97-AF65-F5344CB8AC3E}">
        <p14:creationId xmlns:p14="http://schemas.microsoft.com/office/powerpoint/2010/main" val="4942770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ounded Rectangle 25"/>
          <p:cNvSpPr/>
          <p:nvPr/>
        </p:nvSpPr>
        <p:spPr>
          <a:xfrm>
            <a:off x="4899980" y="2161602"/>
            <a:ext cx="218661" cy="934278"/>
          </a:xfrm>
          <a:prstGeom prst="round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42705"/>
            <a:ext cx="10515600" cy="1325563"/>
          </a:xfrm>
        </p:spPr>
        <p:txBody>
          <a:bodyPr/>
          <a:lstStyle/>
          <a:p>
            <a:r>
              <a:rPr lang="en-US" dirty="0"/>
              <a:t>Steering 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5029377"/>
            <a:ext cx="10515600" cy="1147585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Steering is achieved by having a differential speed between the left wheels and right wheels</a:t>
            </a:r>
          </a:p>
          <a:p>
            <a:r>
              <a:rPr lang="en-US" dirty="0" err="1"/>
              <a:t>DiffSPD</a:t>
            </a:r>
            <a:r>
              <a:rPr lang="en-US" dirty="0"/>
              <a:t> = abs(</a:t>
            </a:r>
            <a:r>
              <a:rPr lang="en-US" dirty="0" err="1"/>
              <a:t>LeftWheelSpeed</a:t>
            </a:r>
            <a:r>
              <a:rPr lang="en-US" dirty="0"/>
              <a:t> – </a:t>
            </a:r>
            <a:r>
              <a:rPr lang="en-US" dirty="0" err="1"/>
              <a:t>RightWheelSpeed</a:t>
            </a:r>
            <a:r>
              <a:rPr lang="en-US" dirty="0"/>
              <a:t>)</a:t>
            </a:r>
          </a:p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799362" y="2177707"/>
            <a:ext cx="775252" cy="9342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501188" y="2177707"/>
            <a:ext cx="218661" cy="934278"/>
          </a:xfrm>
          <a:prstGeom prst="round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1654127" y="2177707"/>
            <a:ext cx="218661" cy="934278"/>
          </a:xfrm>
          <a:prstGeom prst="round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1776709" y="2500728"/>
            <a:ext cx="0" cy="28823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/>
          <p:cNvSpPr/>
          <p:nvPr/>
        </p:nvSpPr>
        <p:spPr>
          <a:xfrm>
            <a:off x="567448" y="2615028"/>
            <a:ext cx="76202" cy="8945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2928437" y="2178226"/>
            <a:ext cx="775252" cy="9342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2630263" y="2178226"/>
            <a:ext cx="218661" cy="934278"/>
          </a:xfrm>
          <a:prstGeom prst="round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>
            <a:off x="3783202" y="2178226"/>
            <a:ext cx="218661" cy="934278"/>
          </a:xfrm>
          <a:prstGeom prst="round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/>
          <p:cNvCxnSpPr/>
          <p:nvPr/>
        </p:nvCxnSpPr>
        <p:spPr>
          <a:xfrm flipH="1" flipV="1">
            <a:off x="5022561" y="2315660"/>
            <a:ext cx="1" cy="60628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2762784" y="2501248"/>
            <a:ext cx="0" cy="28823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745550" y="1730449"/>
            <a:ext cx="10179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Left Turn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848924" y="1722721"/>
            <a:ext cx="1019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Left Drift</a:t>
            </a:r>
          </a:p>
        </p:txBody>
      </p:sp>
      <p:sp>
        <p:nvSpPr>
          <p:cNvPr id="25" name="Rectangle 24"/>
          <p:cNvSpPr/>
          <p:nvPr/>
        </p:nvSpPr>
        <p:spPr>
          <a:xfrm>
            <a:off x="5198154" y="2161602"/>
            <a:ext cx="775252" cy="9342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/>
          <p:cNvSpPr/>
          <p:nvPr/>
        </p:nvSpPr>
        <p:spPr>
          <a:xfrm>
            <a:off x="6052919" y="2161602"/>
            <a:ext cx="218661" cy="934278"/>
          </a:xfrm>
          <a:prstGeom prst="round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/>
          <p:cNvCxnSpPr/>
          <p:nvPr/>
        </p:nvCxnSpPr>
        <p:spPr>
          <a:xfrm flipH="1" flipV="1">
            <a:off x="6175500" y="2305719"/>
            <a:ext cx="1" cy="60628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5118641" y="1706097"/>
            <a:ext cx="9625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Forward</a:t>
            </a:r>
          </a:p>
          <a:p>
            <a:endParaRPr lang="en-US" dirty="0"/>
          </a:p>
        </p:txBody>
      </p:sp>
      <p:cxnSp>
        <p:nvCxnSpPr>
          <p:cNvPr id="31" name="Straight Arrow Connector 30"/>
          <p:cNvCxnSpPr/>
          <p:nvPr/>
        </p:nvCxnSpPr>
        <p:spPr>
          <a:xfrm flipH="1" flipV="1">
            <a:off x="3912415" y="2198106"/>
            <a:ext cx="1" cy="60628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ounded Rectangle 39"/>
          <p:cNvSpPr/>
          <p:nvPr/>
        </p:nvSpPr>
        <p:spPr>
          <a:xfrm>
            <a:off x="5007723" y="3710412"/>
            <a:ext cx="218661" cy="934278"/>
          </a:xfrm>
          <a:prstGeom prst="round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Arrow Connector 40"/>
          <p:cNvCxnSpPr/>
          <p:nvPr/>
        </p:nvCxnSpPr>
        <p:spPr>
          <a:xfrm flipH="1" flipV="1">
            <a:off x="5130304" y="3864470"/>
            <a:ext cx="1" cy="60628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5305897" y="3710412"/>
            <a:ext cx="775252" cy="9342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ounded Rectangle 42"/>
          <p:cNvSpPr/>
          <p:nvPr/>
        </p:nvSpPr>
        <p:spPr>
          <a:xfrm>
            <a:off x="6160662" y="3710412"/>
            <a:ext cx="218661" cy="934278"/>
          </a:xfrm>
          <a:prstGeom prst="round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Arrow Connector 43"/>
          <p:cNvCxnSpPr/>
          <p:nvPr/>
        </p:nvCxnSpPr>
        <p:spPr>
          <a:xfrm flipH="1" flipV="1">
            <a:off x="6283243" y="3854529"/>
            <a:ext cx="1" cy="60628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5226384" y="3254907"/>
            <a:ext cx="9186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Reverse</a:t>
            </a:r>
            <a:endParaRPr lang="en-US" dirty="0"/>
          </a:p>
          <a:p>
            <a:endParaRPr lang="en-US" dirty="0"/>
          </a:p>
        </p:txBody>
      </p:sp>
      <p:sp>
        <p:nvSpPr>
          <p:cNvPr id="46" name="Rectangle 45"/>
          <p:cNvSpPr/>
          <p:nvPr/>
        </p:nvSpPr>
        <p:spPr>
          <a:xfrm>
            <a:off x="9594666" y="2158524"/>
            <a:ext cx="775252" cy="9342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ounded Rectangle 46"/>
          <p:cNvSpPr/>
          <p:nvPr/>
        </p:nvSpPr>
        <p:spPr>
          <a:xfrm>
            <a:off x="10483990" y="2168553"/>
            <a:ext cx="218661" cy="934278"/>
          </a:xfrm>
          <a:prstGeom prst="round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ounded Rectangle 47"/>
          <p:cNvSpPr/>
          <p:nvPr/>
        </p:nvSpPr>
        <p:spPr>
          <a:xfrm>
            <a:off x="9296032" y="2168553"/>
            <a:ext cx="218661" cy="934278"/>
          </a:xfrm>
          <a:prstGeom prst="round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Straight Arrow Connector 48"/>
          <p:cNvCxnSpPr/>
          <p:nvPr/>
        </p:nvCxnSpPr>
        <p:spPr>
          <a:xfrm flipV="1">
            <a:off x="9418614" y="2491574"/>
            <a:ext cx="0" cy="28823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Oval 49"/>
          <p:cNvSpPr/>
          <p:nvPr/>
        </p:nvSpPr>
        <p:spPr>
          <a:xfrm>
            <a:off x="10550250" y="2605874"/>
            <a:ext cx="76202" cy="8945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7713722" y="2192906"/>
            <a:ext cx="775252" cy="9342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ounded Rectangle 51"/>
          <p:cNvSpPr/>
          <p:nvPr/>
        </p:nvSpPr>
        <p:spPr>
          <a:xfrm>
            <a:off x="8555235" y="2161981"/>
            <a:ext cx="218661" cy="934278"/>
          </a:xfrm>
          <a:prstGeom prst="round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ounded Rectangle 52"/>
          <p:cNvSpPr/>
          <p:nvPr/>
        </p:nvSpPr>
        <p:spPr>
          <a:xfrm>
            <a:off x="7428800" y="2182539"/>
            <a:ext cx="218661" cy="934278"/>
          </a:xfrm>
          <a:prstGeom prst="round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4" name="Straight Arrow Connector 53"/>
          <p:cNvCxnSpPr/>
          <p:nvPr/>
        </p:nvCxnSpPr>
        <p:spPr>
          <a:xfrm flipV="1">
            <a:off x="8687756" y="2485003"/>
            <a:ext cx="0" cy="28823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9540854" y="1711266"/>
            <a:ext cx="11428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Right Turn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7634209" y="1737401"/>
            <a:ext cx="1144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Right Drift</a:t>
            </a:r>
          </a:p>
        </p:txBody>
      </p:sp>
      <p:cxnSp>
        <p:nvCxnSpPr>
          <p:cNvPr id="57" name="Straight Arrow Connector 56"/>
          <p:cNvCxnSpPr/>
          <p:nvPr/>
        </p:nvCxnSpPr>
        <p:spPr>
          <a:xfrm flipH="1" flipV="1">
            <a:off x="7558013" y="2202419"/>
            <a:ext cx="1" cy="60628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43316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95971"/>
          </a:xfrm>
        </p:spPr>
        <p:txBody>
          <a:bodyPr>
            <a:normAutofit/>
          </a:bodyPr>
          <a:lstStyle/>
          <a:p>
            <a:r>
              <a:rPr lang="en-US" sz="2800" dirty="0"/>
              <a:t>Error Signal Generations</a:t>
            </a:r>
          </a:p>
        </p:txBody>
      </p:sp>
      <p:grpSp>
        <p:nvGrpSpPr>
          <p:cNvPr id="155" name="Group 154"/>
          <p:cNvGrpSpPr/>
          <p:nvPr/>
        </p:nvGrpSpPr>
        <p:grpSpPr>
          <a:xfrm>
            <a:off x="653146" y="1060528"/>
            <a:ext cx="3429000" cy="1537402"/>
            <a:chOff x="653146" y="1060528"/>
            <a:chExt cx="3429000" cy="1537402"/>
          </a:xfrm>
        </p:grpSpPr>
        <p:grpSp>
          <p:nvGrpSpPr>
            <p:cNvPr id="31" name="Group 30"/>
            <p:cNvGrpSpPr/>
            <p:nvPr/>
          </p:nvGrpSpPr>
          <p:grpSpPr>
            <a:xfrm>
              <a:off x="653146" y="1643734"/>
              <a:ext cx="3429000" cy="954196"/>
              <a:chOff x="2667000" y="2307771"/>
              <a:chExt cx="3429000" cy="954196"/>
            </a:xfrm>
          </p:grpSpPr>
          <p:sp>
            <p:nvSpPr>
              <p:cNvPr id="36" name="Rectangle 35"/>
              <p:cNvSpPr/>
              <p:nvPr/>
            </p:nvSpPr>
            <p:spPr>
              <a:xfrm>
                <a:off x="2667000" y="2307771"/>
                <a:ext cx="3429000" cy="65314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2939141" y="2520036"/>
                <a:ext cx="163286" cy="26125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3333359" y="2520036"/>
                <a:ext cx="163286" cy="261257"/>
              </a:xfrm>
              <a:prstGeom prst="rect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2869941" y="2892635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7</a:t>
                </a:r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3753238" y="2520036"/>
                <a:ext cx="163286" cy="261257"/>
              </a:xfrm>
              <a:prstGeom prst="rect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4174671" y="2503713"/>
                <a:ext cx="163286" cy="261257"/>
              </a:xfrm>
              <a:prstGeom prst="rect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4575111" y="2520035"/>
                <a:ext cx="163286" cy="261257"/>
              </a:xfrm>
              <a:prstGeom prst="rect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4959999" y="2520035"/>
                <a:ext cx="163286" cy="261257"/>
              </a:xfrm>
              <a:prstGeom prst="rect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5381433" y="2520035"/>
                <a:ext cx="163286" cy="261257"/>
              </a:xfrm>
              <a:prstGeom prst="rect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5763985" y="2520035"/>
                <a:ext cx="163286" cy="26125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TextBox 45"/>
              <p:cNvSpPr txBox="1"/>
              <p:nvPr/>
            </p:nvSpPr>
            <p:spPr>
              <a:xfrm>
                <a:off x="3264159" y="2892635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6</a:t>
                </a:r>
              </a:p>
            </p:txBody>
          </p:sp>
          <p:sp>
            <p:nvSpPr>
              <p:cNvPr id="47" name="TextBox 46"/>
              <p:cNvSpPr txBox="1"/>
              <p:nvPr/>
            </p:nvSpPr>
            <p:spPr>
              <a:xfrm>
                <a:off x="3684038" y="2892635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5</a:t>
                </a:r>
              </a:p>
            </p:txBody>
          </p:sp>
          <p:sp>
            <p:nvSpPr>
              <p:cNvPr id="48" name="TextBox 47"/>
              <p:cNvSpPr txBox="1"/>
              <p:nvPr/>
            </p:nvSpPr>
            <p:spPr>
              <a:xfrm>
                <a:off x="4105471" y="2892635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4</a:t>
                </a:r>
              </a:p>
            </p:txBody>
          </p:sp>
          <p:sp>
            <p:nvSpPr>
              <p:cNvPr id="49" name="TextBox 48"/>
              <p:cNvSpPr txBox="1"/>
              <p:nvPr/>
            </p:nvSpPr>
            <p:spPr>
              <a:xfrm>
                <a:off x="4481026" y="2892631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3</a:t>
                </a:r>
              </a:p>
            </p:txBody>
          </p:sp>
          <p:sp>
            <p:nvSpPr>
              <p:cNvPr id="50" name="TextBox 49"/>
              <p:cNvSpPr txBox="1"/>
              <p:nvPr/>
            </p:nvSpPr>
            <p:spPr>
              <a:xfrm>
                <a:off x="4875244" y="2892631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2</a:t>
                </a:r>
              </a:p>
            </p:txBody>
          </p:sp>
          <p:sp>
            <p:nvSpPr>
              <p:cNvPr id="51" name="TextBox 50"/>
              <p:cNvSpPr txBox="1"/>
              <p:nvPr/>
            </p:nvSpPr>
            <p:spPr>
              <a:xfrm>
                <a:off x="5295123" y="2892631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</a:t>
                </a:r>
              </a:p>
            </p:txBody>
          </p:sp>
          <p:sp>
            <p:nvSpPr>
              <p:cNvPr id="52" name="TextBox 51"/>
              <p:cNvSpPr txBox="1"/>
              <p:nvPr/>
            </p:nvSpPr>
            <p:spPr>
              <a:xfrm>
                <a:off x="5716556" y="2892631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0</a:t>
                </a:r>
              </a:p>
            </p:txBody>
          </p:sp>
        </p:grpSp>
        <p:grpSp>
          <p:nvGrpSpPr>
            <p:cNvPr id="78" name="Group 77"/>
            <p:cNvGrpSpPr/>
            <p:nvPr/>
          </p:nvGrpSpPr>
          <p:grpSpPr>
            <a:xfrm>
              <a:off x="1542571" y="1060528"/>
              <a:ext cx="527709" cy="1135496"/>
              <a:chOff x="2086421" y="2201415"/>
              <a:chExt cx="527709" cy="1135496"/>
            </a:xfrm>
          </p:grpSpPr>
          <p:sp>
            <p:nvSpPr>
              <p:cNvPr id="33" name="Rectangle 32"/>
              <p:cNvSpPr/>
              <p:nvPr/>
            </p:nvSpPr>
            <p:spPr>
              <a:xfrm>
                <a:off x="2098985" y="2201415"/>
                <a:ext cx="463327" cy="1135496"/>
              </a:xfrm>
              <a:prstGeom prst="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TextBox 33"/>
              <p:cNvSpPr txBox="1"/>
              <p:nvPr/>
            </p:nvSpPr>
            <p:spPr>
              <a:xfrm>
                <a:off x="2086421" y="2287434"/>
                <a:ext cx="52770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Line</a:t>
                </a:r>
              </a:p>
            </p:txBody>
          </p:sp>
        </p:grpSp>
      </p:grpSp>
      <p:cxnSp>
        <p:nvCxnSpPr>
          <p:cNvPr id="35" name="Straight Connector 34"/>
          <p:cNvCxnSpPr/>
          <p:nvPr/>
        </p:nvCxnSpPr>
        <p:spPr>
          <a:xfrm flipH="1">
            <a:off x="1971870" y="1643734"/>
            <a:ext cx="20216" cy="1752599"/>
          </a:xfrm>
          <a:prstGeom prst="line">
            <a:avLst/>
          </a:prstGeom>
          <a:ln w="28575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2" name="Group 81"/>
          <p:cNvGrpSpPr/>
          <p:nvPr/>
        </p:nvGrpSpPr>
        <p:grpSpPr>
          <a:xfrm>
            <a:off x="4313078" y="1036634"/>
            <a:ext cx="3429000" cy="2359699"/>
            <a:chOff x="653146" y="2201415"/>
            <a:chExt cx="3429000" cy="2359699"/>
          </a:xfrm>
        </p:grpSpPr>
        <p:grpSp>
          <p:nvGrpSpPr>
            <p:cNvPr id="83" name="Group 82"/>
            <p:cNvGrpSpPr/>
            <p:nvPr/>
          </p:nvGrpSpPr>
          <p:grpSpPr>
            <a:xfrm>
              <a:off x="653146" y="2808515"/>
              <a:ext cx="3429000" cy="954196"/>
              <a:chOff x="2667000" y="2307771"/>
              <a:chExt cx="3429000" cy="954196"/>
            </a:xfrm>
          </p:grpSpPr>
          <p:sp>
            <p:nvSpPr>
              <p:cNvPr id="89" name="Rectangle 88"/>
              <p:cNvSpPr/>
              <p:nvPr/>
            </p:nvSpPr>
            <p:spPr>
              <a:xfrm>
                <a:off x="2667000" y="2307771"/>
                <a:ext cx="3429000" cy="65314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2939141" y="2520036"/>
                <a:ext cx="163286" cy="26125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 90"/>
              <p:cNvSpPr/>
              <p:nvPr/>
            </p:nvSpPr>
            <p:spPr>
              <a:xfrm>
                <a:off x="3333359" y="2520036"/>
                <a:ext cx="163286" cy="261257"/>
              </a:xfrm>
              <a:prstGeom prst="rect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TextBox 91"/>
              <p:cNvSpPr txBox="1"/>
              <p:nvPr/>
            </p:nvSpPr>
            <p:spPr>
              <a:xfrm>
                <a:off x="2869941" y="2892635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7</a:t>
                </a:r>
              </a:p>
            </p:txBody>
          </p:sp>
          <p:sp>
            <p:nvSpPr>
              <p:cNvPr id="93" name="Rectangle 92"/>
              <p:cNvSpPr/>
              <p:nvPr/>
            </p:nvSpPr>
            <p:spPr>
              <a:xfrm>
                <a:off x="3753238" y="2520036"/>
                <a:ext cx="163286" cy="261257"/>
              </a:xfrm>
              <a:prstGeom prst="rect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tangle 93"/>
              <p:cNvSpPr/>
              <p:nvPr/>
            </p:nvSpPr>
            <p:spPr>
              <a:xfrm>
                <a:off x="4174671" y="2503713"/>
                <a:ext cx="163286" cy="261257"/>
              </a:xfrm>
              <a:prstGeom prst="rect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4575111" y="2520035"/>
                <a:ext cx="163286" cy="261257"/>
              </a:xfrm>
              <a:prstGeom prst="rect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/>
              <p:cNvSpPr/>
              <p:nvPr/>
            </p:nvSpPr>
            <p:spPr>
              <a:xfrm>
                <a:off x="4959999" y="2520035"/>
                <a:ext cx="163286" cy="261257"/>
              </a:xfrm>
              <a:prstGeom prst="rect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5381433" y="2520035"/>
                <a:ext cx="163286" cy="261257"/>
              </a:xfrm>
              <a:prstGeom prst="rect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5763985" y="2520035"/>
                <a:ext cx="163286" cy="26125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TextBox 98"/>
              <p:cNvSpPr txBox="1"/>
              <p:nvPr/>
            </p:nvSpPr>
            <p:spPr>
              <a:xfrm>
                <a:off x="3264159" y="2892635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6</a:t>
                </a:r>
              </a:p>
            </p:txBody>
          </p:sp>
          <p:sp>
            <p:nvSpPr>
              <p:cNvPr id="100" name="TextBox 99"/>
              <p:cNvSpPr txBox="1"/>
              <p:nvPr/>
            </p:nvSpPr>
            <p:spPr>
              <a:xfrm>
                <a:off x="3684038" y="2892635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5</a:t>
                </a:r>
              </a:p>
            </p:txBody>
          </p:sp>
          <p:sp>
            <p:nvSpPr>
              <p:cNvPr id="101" name="TextBox 100"/>
              <p:cNvSpPr txBox="1"/>
              <p:nvPr/>
            </p:nvSpPr>
            <p:spPr>
              <a:xfrm>
                <a:off x="4105471" y="2892635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4</a:t>
                </a:r>
              </a:p>
            </p:txBody>
          </p:sp>
          <p:sp>
            <p:nvSpPr>
              <p:cNvPr id="102" name="TextBox 101"/>
              <p:cNvSpPr txBox="1"/>
              <p:nvPr/>
            </p:nvSpPr>
            <p:spPr>
              <a:xfrm>
                <a:off x="4481026" y="2892631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3</a:t>
                </a:r>
              </a:p>
            </p:txBody>
          </p:sp>
          <p:sp>
            <p:nvSpPr>
              <p:cNvPr id="103" name="TextBox 102"/>
              <p:cNvSpPr txBox="1"/>
              <p:nvPr/>
            </p:nvSpPr>
            <p:spPr>
              <a:xfrm>
                <a:off x="4875244" y="2892631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2</a:t>
                </a:r>
              </a:p>
            </p:txBody>
          </p:sp>
          <p:sp>
            <p:nvSpPr>
              <p:cNvPr id="104" name="TextBox 103"/>
              <p:cNvSpPr txBox="1"/>
              <p:nvPr/>
            </p:nvSpPr>
            <p:spPr>
              <a:xfrm>
                <a:off x="5295123" y="2892631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</a:t>
                </a:r>
              </a:p>
            </p:txBody>
          </p:sp>
          <p:sp>
            <p:nvSpPr>
              <p:cNvPr id="105" name="TextBox 104"/>
              <p:cNvSpPr txBox="1"/>
              <p:nvPr/>
            </p:nvSpPr>
            <p:spPr>
              <a:xfrm>
                <a:off x="5716556" y="2892631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0</a:t>
                </a:r>
              </a:p>
            </p:txBody>
          </p:sp>
        </p:grpSp>
        <p:cxnSp>
          <p:nvCxnSpPr>
            <p:cNvPr id="84" name="Straight Connector 83"/>
            <p:cNvCxnSpPr/>
            <p:nvPr/>
          </p:nvCxnSpPr>
          <p:spPr>
            <a:xfrm>
              <a:off x="2861390" y="2808515"/>
              <a:ext cx="0" cy="1752599"/>
            </a:xfrm>
            <a:prstGeom prst="line">
              <a:avLst/>
            </a:prstGeom>
            <a:ln w="28575"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5" name="Group 84"/>
            <p:cNvGrpSpPr/>
            <p:nvPr/>
          </p:nvGrpSpPr>
          <p:grpSpPr>
            <a:xfrm>
              <a:off x="2086421" y="2201415"/>
              <a:ext cx="527709" cy="1135496"/>
              <a:chOff x="2086421" y="2201415"/>
              <a:chExt cx="527709" cy="1135496"/>
            </a:xfrm>
          </p:grpSpPr>
          <p:sp>
            <p:nvSpPr>
              <p:cNvPr id="87" name="Rectangle 86"/>
              <p:cNvSpPr/>
              <p:nvPr/>
            </p:nvSpPr>
            <p:spPr>
              <a:xfrm>
                <a:off x="2098985" y="2201415"/>
                <a:ext cx="463327" cy="1135496"/>
              </a:xfrm>
              <a:prstGeom prst="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TextBox 87"/>
              <p:cNvSpPr txBox="1"/>
              <p:nvPr/>
            </p:nvSpPr>
            <p:spPr>
              <a:xfrm>
                <a:off x="2086421" y="2287434"/>
                <a:ext cx="52770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Line</a:t>
                </a:r>
              </a:p>
            </p:txBody>
          </p:sp>
        </p:grpSp>
        <p:cxnSp>
          <p:nvCxnSpPr>
            <p:cNvPr id="86" name="Straight Connector 85"/>
            <p:cNvCxnSpPr/>
            <p:nvPr/>
          </p:nvCxnSpPr>
          <p:spPr>
            <a:xfrm flipH="1">
              <a:off x="1971870" y="2808515"/>
              <a:ext cx="20216" cy="1752599"/>
            </a:xfrm>
            <a:prstGeom prst="line">
              <a:avLst/>
            </a:prstGeom>
            <a:ln w="28575"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9" name="Group 178"/>
          <p:cNvGrpSpPr/>
          <p:nvPr/>
        </p:nvGrpSpPr>
        <p:grpSpPr>
          <a:xfrm>
            <a:off x="8246138" y="1031632"/>
            <a:ext cx="3429000" cy="1521944"/>
            <a:chOff x="8246138" y="1031632"/>
            <a:chExt cx="3429000" cy="1521944"/>
          </a:xfrm>
        </p:grpSpPr>
        <p:grpSp>
          <p:nvGrpSpPr>
            <p:cNvPr id="107" name="Group 106"/>
            <p:cNvGrpSpPr/>
            <p:nvPr/>
          </p:nvGrpSpPr>
          <p:grpSpPr>
            <a:xfrm>
              <a:off x="8246138" y="1599380"/>
              <a:ext cx="3429000" cy="954196"/>
              <a:chOff x="2667000" y="2307771"/>
              <a:chExt cx="3429000" cy="954196"/>
            </a:xfrm>
          </p:grpSpPr>
          <p:sp>
            <p:nvSpPr>
              <p:cNvPr id="113" name="Rectangle 112"/>
              <p:cNvSpPr/>
              <p:nvPr/>
            </p:nvSpPr>
            <p:spPr>
              <a:xfrm>
                <a:off x="2667000" y="2307771"/>
                <a:ext cx="3429000" cy="65314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2939141" y="2520036"/>
                <a:ext cx="163286" cy="26125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Rectangle 114"/>
              <p:cNvSpPr/>
              <p:nvPr/>
            </p:nvSpPr>
            <p:spPr>
              <a:xfrm>
                <a:off x="3333359" y="2520036"/>
                <a:ext cx="163286" cy="261257"/>
              </a:xfrm>
              <a:prstGeom prst="rect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TextBox 115"/>
              <p:cNvSpPr txBox="1"/>
              <p:nvPr/>
            </p:nvSpPr>
            <p:spPr>
              <a:xfrm>
                <a:off x="2869941" y="2892635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7</a:t>
                </a:r>
              </a:p>
            </p:txBody>
          </p:sp>
          <p:sp>
            <p:nvSpPr>
              <p:cNvPr id="117" name="Rectangle 116"/>
              <p:cNvSpPr/>
              <p:nvPr/>
            </p:nvSpPr>
            <p:spPr>
              <a:xfrm>
                <a:off x="3753238" y="2520036"/>
                <a:ext cx="163286" cy="261257"/>
              </a:xfrm>
              <a:prstGeom prst="rect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Rectangle 117"/>
              <p:cNvSpPr/>
              <p:nvPr/>
            </p:nvSpPr>
            <p:spPr>
              <a:xfrm>
                <a:off x="4174671" y="2503713"/>
                <a:ext cx="163286" cy="261257"/>
              </a:xfrm>
              <a:prstGeom prst="rect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ectangle 118"/>
              <p:cNvSpPr/>
              <p:nvPr/>
            </p:nvSpPr>
            <p:spPr>
              <a:xfrm>
                <a:off x="4575111" y="2520035"/>
                <a:ext cx="163286" cy="261257"/>
              </a:xfrm>
              <a:prstGeom prst="rect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tangle 119"/>
              <p:cNvSpPr/>
              <p:nvPr/>
            </p:nvSpPr>
            <p:spPr>
              <a:xfrm>
                <a:off x="4959999" y="2520035"/>
                <a:ext cx="163286" cy="261257"/>
              </a:xfrm>
              <a:prstGeom prst="rect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ctangle 120"/>
              <p:cNvSpPr/>
              <p:nvPr/>
            </p:nvSpPr>
            <p:spPr>
              <a:xfrm>
                <a:off x="5381433" y="2520035"/>
                <a:ext cx="163286" cy="261257"/>
              </a:xfrm>
              <a:prstGeom prst="rect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tangle 121"/>
              <p:cNvSpPr/>
              <p:nvPr/>
            </p:nvSpPr>
            <p:spPr>
              <a:xfrm>
                <a:off x="5763985" y="2520035"/>
                <a:ext cx="163286" cy="26125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TextBox 122"/>
              <p:cNvSpPr txBox="1"/>
              <p:nvPr/>
            </p:nvSpPr>
            <p:spPr>
              <a:xfrm>
                <a:off x="3264159" y="2892635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6</a:t>
                </a:r>
              </a:p>
            </p:txBody>
          </p:sp>
          <p:sp>
            <p:nvSpPr>
              <p:cNvPr id="124" name="TextBox 123"/>
              <p:cNvSpPr txBox="1"/>
              <p:nvPr/>
            </p:nvSpPr>
            <p:spPr>
              <a:xfrm>
                <a:off x="3684038" y="2892635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5</a:t>
                </a:r>
              </a:p>
            </p:txBody>
          </p:sp>
          <p:sp>
            <p:nvSpPr>
              <p:cNvPr id="125" name="TextBox 124"/>
              <p:cNvSpPr txBox="1"/>
              <p:nvPr/>
            </p:nvSpPr>
            <p:spPr>
              <a:xfrm>
                <a:off x="4105471" y="2892635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4</a:t>
                </a:r>
              </a:p>
            </p:txBody>
          </p:sp>
          <p:sp>
            <p:nvSpPr>
              <p:cNvPr id="126" name="TextBox 125"/>
              <p:cNvSpPr txBox="1"/>
              <p:nvPr/>
            </p:nvSpPr>
            <p:spPr>
              <a:xfrm>
                <a:off x="4481026" y="2892631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3</a:t>
                </a:r>
              </a:p>
            </p:txBody>
          </p:sp>
          <p:sp>
            <p:nvSpPr>
              <p:cNvPr id="127" name="TextBox 126"/>
              <p:cNvSpPr txBox="1"/>
              <p:nvPr/>
            </p:nvSpPr>
            <p:spPr>
              <a:xfrm>
                <a:off x="4875244" y="2892631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2</a:t>
                </a:r>
              </a:p>
            </p:txBody>
          </p:sp>
          <p:sp>
            <p:nvSpPr>
              <p:cNvPr id="128" name="TextBox 127"/>
              <p:cNvSpPr txBox="1"/>
              <p:nvPr/>
            </p:nvSpPr>
            <p:spPr>
              <a:xfrm>
                <a:off x="5295123" y="2892631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</a:t>
                </a:r>
              </a:p>
            </p:txBody>
          </p:sp>
          <p:sp>
            <p:nvSpPr>
              <p:cNvPr id="129" name="TextBox 128"/>
              <p:cNvSpPr txBox="1"/>
              <p:nvPr/>
            </p:nvSpPr>
            <p:spPr>
              <a:xfrm>
                <a:off x="5716556" y="2892631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0</a:t>
                </a:r>
              </a:p>
            </p:txBody>
          </p:sp>
        </p:grpSp>
        <p:grpSp>
          <p:nvGrpSpPr>
            <p:cNvPr id="109" name="Group 108"/>
            <p:cNvGrpSpPr/>
            <p:nvPr/>
          </p:nvGrpSpPr>
          <p:grpSpPr>
            <a:xfrm>
              <a:off x="10441927" y="1031632"/>
              <a:ext cx="527709" cy="1135496"/>
              <a:chOff x="2086421" y="2201415"/>
              <a:chExt cx="527709" cy="1135496"/>
            </a:xfrm>
          </p:grpSpPr>
          <p:sp>
            <p:nvSpPr>
              <p:cNvPr id="111" name="Rectangle 110"/>
              <p:cNvSpPr/>
              <p:nvPr/>
            </p:nvSpPr>
            <p:spPr>
              <a:xfrm>
                <a:off x="2098985" y="2201415"/>
                <a:ext cx="463327" cy="1135496"/>
              </a:xfrm>
              <a:prstGeom prst="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TextBox 111"/>
              <p:cNvSpPr txBox="1"/>
              <p:nvPr/>
            </p:nvSpPr>
            <p:spPr>
              <a:xfrm>
                <a:off x="2086421" y="2287434"/>
                <a:ext cx="52770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Line</a:t>
                </a:r>
              </a:p>
            </p:txBody>
          </p:sp>
        </p:grpSp>
      </p:grpSp>
      <p:cxnSp>
        <p:nvCxnSpPr>
          <p:cNvPr id="110" name="Straight Connector 109"/>
          <p:cNvCxnSpPr/>
          <p:nvPr/>
        </p:nvCxnSpPr>
        <p:spPr>
          <a:xfrm flipH="1">
            <a:off x="9564862" y="1599380"/>
            <a:ext cx="20216" cy="1752599"/>
          </a:xfrm>
          <a:prstGeom prst="line">
            <a:avLst/>
          </a:prstGeom>
          <a:ln w="28575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/>
          <p:cNvSpPr txBox="1"/>
          <p:nvPr/>
        </p:nvSpPr>
        <p:spPr>
          <a:xfrm>
            <a:off x="5108727" y="2806466"/>
            <a:ext cx="2337243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Steer Straight, no error</a:t>
            </a:r>
          </a:p>
          <a:p>
            <a:r>
              <a:rPr lang="en-US" dirty="0"/>
              <a:t>No differential speed</a:t>
            </a:r>
          </a:p>
        </p:txBody>
      </p:sp>
      <p:grpSp>
        <p:nvGrpSpPr>
          <p:cNvPr id="180" name="Group 179"/>
          <p:cNvGrpSpPr/>
          <p:nvPr/>
        </p:nvGrpSpPr>
        <p:grpSpPr>
          <a:xfrm>
            <a:off x="609603" y="3789716"/>
            <a:ext cx="3429000" cy="1521148"/>
            <a:chOff x="609603" y="3876804"/>
            <a:chExt cx="3429000" cy="1521148"/>
          </a:xfrm>
        </p:grpSpPr>
        <p:grpSp>
          <p:nvGrpSpPr>
            <p:cNvPr id="157" name="Group 156"/>
            <p:cNvGrpSpPr/>
            <p:nvPr/>
          </p:nvGrpSpPr>
          <p:grpSpPr>
            <a:xfrm>
              <a:off x="609603" y="4443756"/>
              <a:ext cx="3429000" cy="954196"/>
              <a:chOff x="2667000" y="2307771"/>
              <a:chExt cx="3429000" cy="954196"/>
            </a:xfrm>
          </p:grpSpPr>
          <p:sp>
            <p:nvSpPr>
              <p:cNvPr id="161" name="Rectangle 160"/>
              <p:cNvSpPr/>
              <p:nvPr/>
            </p:nvSpPr>
            <p:spPr>
              <a:xfrm>
                <a:off x="2667000" y="2307771"/>
                <a:ext cx="3429000" cy="65314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2" name="Rectangle 161"/>
              <p:cNvSpPr/>
              <p:nvPr/>
            </p:nvSpPr>
            <p:spPr>
              <a:xfrm>
                <a:off x="2939141" y="2520036"/>
                <a:ext cx="163286" cy="26125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Rectangle 162"/>
              <p:cNvSpPr/>
              <p:nvPr/>
            </p:nvSpPr>
            <p:spPr>
              <a:xfrm>
                <a:off x="3333359" y="2520036"/>
                <a:ext cx="163286" cy="261257"/>
              </a:xfrm>
              <a:prstGeom prst="rect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TextBox 163"/>
              <p:cNvSpPr txBox="1"/>
              <p:nvPr/>
            </p:nvSpPr>
            <p:spPr>
              <a:xfrm>
                <a:off x="2869941" y="2892635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7</a:t>
                </a:r>
              </a:p>
            </p:txBody>
          </p:sp>
          <p:sp>
            <p:nvSpPr>
              <p:cNvPr id="165" name="Rectangle 164"/>
              <p:cNvSpPr/>
              <p:nvPr/>
            </p:nvSpPr>
            <p:spPr>
              <a:xfrm>
                <a:off x="3753238" y="2520036"/>
                <a:ext cx="163286" cy="261257"/>
              </a:xfrm>
              <a:prstGeom prst="rect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Rectangle 165"/>
              <p:cNvSpPr/>
              <p:nvPr/>
            </p:nvSpPr>
            <p:spPr>
              <a:xfrm>
                <a:off x="4174671" y="2503713"/>
                <a:ext cx="163286" cy="261257"/>
              </a:xfrm>
              <a:prstGeom prst="rect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Rectangle 166"/>
              <p:cNvSpPr/>
              <p:nvPr/>
            </p:nvSpPr>
            <p:spPr>
              <a:xfrm>
                <a:off x="4575111" y="2520035"/>
                <a:ext cx="163286" cy="261257"/>
              </a:xfrm>
              <a:prstGeom prst="rect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Rectangle 167"/>
              <p:cNvSpPr/>
              <p:nvPr/>
            </p:nvSpPr>
            <p:spPr>
              <a:xfrm>
                <a:off x="4959999" y="2520035"/>
                <a:ext cx="163286" cy="261257"/>
              </a:xfrm>
              <a:prstGeom prst="rect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9" name="Rectangle 168"/>
              <p:cNvSpPr/>
              <p:nvPr/>
            </p:nvSpPr>
            <p:spPr>
              <a:xfrm>
                <a:off x="5381433" y="2520035"/>
                <a:ext cx="163286" cy="261257"/>
              </a:xfrm>
              <a:prstGeom prst="rect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0" name="Rectangle 169"/>
              <p:cNvSpPr/>
              <p:nvPr/>
            </p:nvSpPr>
            <p:spPr>
              <a:xfrm>
                <a:off x="5763985" y="2520035"/>
                <a:ext cx="163286" cy="26125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1" name="TextBox 170"/>
              <p:cNvSpPr txBox="1"/>
              <p:nvPr/>
            </p:nvSpPr>
            <p:spPr>
              <a:xfrm>
                <a:off x="3264159" y="2892635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6</a:t>
                </a:r>
              </a:p>
            </p:txBody>
          </p:sp>
          <p:sp>
            <p:nvSpPr>
              <p:cNvPr id="172" name="TextBox 171"/>
              <p:cNvSpPr txBox="1"/>
              <p:nvPr/>
            </p:nvSpPr>
            <p:spPr>
              <a:xfrm>
                <a:off x="3684038" y="2892635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5</a:t>
                </a:r>
              </a:p>
            </p:txBody>
          </p:sp>
          <p:sp>
            <p:nvSpPr>
              <p:cNvPr id="173" name="TextBox 172"/>
              <p:cNvSpPr txBox="1"/>
              <p:nvPr/>
            </p:nvSpPr>
            <p:spPr>
              <a:xfrm>
                <a:off x="4105471" y="2892635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4</a:t>
                </a:r>
              </a:p>
            </p:txBody>
          </p:sp>
          <p:sp>
            <p:nvSpPr>
              <p:cNvPr id="174" name="TextBox 173"/>
              <p:cNvSpPr txBox="1"/>
              <p:nvPr/>
            </p:nvSpPr>
            <p:spPr>
              <a:xfrm>
                <a:off x="4481026" y="2892631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3</a:t>
                </a:r>
              </a:p>
            </p:txBody>
          </p:sp>
          <p:sp>
            <p:nvSpPr>
              <p:cNvPr id="175" name="TextBox 174"/>
              <p:cNvSpPr txBox="1"/>
              <p:nvPr/>
            </p:nvSpPr>
            <p:spPr>
              <a:xfrm>
                <a:off x="4875244" y="2892631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2</a:t>
                </a:r>
              </a:p>
            </p:txBody>
          </p:sp>
          <p:sp>
            <p:nvSpPr>
              <p:cNvPr id="176" name="TextBox 175"/>
              <p:cNvSpPr txBox="1"/>
              <p:nvPr/>
            </p:nvSpPr>
            <p:spPr>
              <a:xfrm>
                <a:off x="5295123" y="2892631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</a:t>
                </a:r>
              </a:p>
            </p:txBody>
          </p:sp>
          <p:sp>
            <p:nvSpPr>
              <p:cNvPr id="177" name="TextBox 176"/>
              <p:cNvSpPr txBox="1"/>
              <p:nvPr/>
            </p:nvSpPr>
            <p:spPr>
              <a:xfrm>
                <a:off x="5716556" y="2892631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0</a:t>
                </a:r>
              </a:p>
            </p:txBody>
          </p:sp>
        </p:grpSp>
        <p:grpSp>
          <p:nvGrpSpPr>
            <p:cNvPr id="158" name="Group 157"/>
            <p:cNvGrpSpPr/>
            <p:nvPr/>
          </p:nvGrpSpPr>
          <p:grpSpPr>
            <a:xfrm>
              <a:off x="1123597" y="3876804"/>
              <a:ext cx="527709" cy="1135496"/>
              <a:chOff x="2086421" y="2201415"/>
              <a:chExt cx="527709" cy="1135496"/>
            </a:xfrm>
          </p:grpSpPr>
          <p:sp>
            <p:nvSpPr>
              <p:cNvPr id="159" name="Rectangle 158"/>
              <p:cNvSpPr/>
              <p:nvPr/>
            </p:nvSpPr>
            <p:spPr>
              <a:xfrm>
                <a:off x="2098985" y="2201415"/>
                <a:ext cx="463327" cy="1135496"/>
              </a:xfrm>
              <a:prstGeom prst="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TextBox 159"/>
              <p:cNvSpPr txBox="1"/>
              <p:nvPr/>
            </p:nvSpPr>
            <p:spPr>
              <a:xfrm>
                <a:off x="2086421" y="2287434"/>
                <a:ext cx="52770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Line</a:t>
                </a:r>
              </a:p>
            </p:txBody>
          </p:sp>
        </p:grpSp>
      </p:grpSp>
      <p:cxnSp>
        <p:nvCxnSpPr>
          <p:cNvPr id="32" name="Straight Connector 31"/>
          <p:cNvCxnSpPr/>
          <p:nvPr/>
        </p:nvCxnSpPr>
        <p:spPr>
          <a:xfrm>
            <a:off x="2861390" y="1643734"/>
            <a:ext cx="0" cy="1752599"/>
          </a:xfrm>
          <a:prstGeom prst="line">
            <a:avLst/>
          </a:prstGeom>
          <a:ln w="28575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TextBox 153"/>
          <p:cNvSpPr txBox="1"/>
          <p:nvPr/>
        </p:nvSpPr>
        <p:spPr>
          <a:xfrm>
            <a:off x="185057" y="2701237"/>
            <a:ext cx="4838916" cy="107721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u="sng" dirty="0"/>
              <a:t>Error, steer left</a:t>
            </a:r>
          </a:p>
          <a:p>
            <a:r>
              <a:rPr lang="en-US" sz="1600" dirty="0" err="1"/>
              <a:t>RightError</a:t>
            </a:r>
            <a:r>
              <a:rPr lang="en-US" sz="1600" dirty="0"/>
              <a:t> = LINE_DETECT[2] + (LINE_DETECT[1] * 4.) = 0</a:t>
            </a:r>
          </a:p>
          <a:p>
            <a:r>
              <a:rPr lang="en-US" sz="1600" dirty="0" err="1"/>
              <a:t>LeftError</a:t>
            </a:r>
            <a:r>
              <a:rPr lang="en-US" sz="1600" dirty="0"/>
              <a:t> = LINE_DETECT[5] + (LINE_DETECT[6]  * 4.)  = 1</a:t>
            </a:r>
          </a:p>
          <a:p>
            <a:endParaRPr lang="en-US" sz="1600" dirty="0"/>
          </a:p>
        </p:txBody>
      </p:sp>
      <p:sp>
        <p:nvSpPr>
          <p:cNvPr id="181" name="TextBox 180"/>
          <p:cNvSpPr txBox="1"/>
          <p:nvPr/>
        </p:nvSpPr>
        <p:spPr>
          <a:xfrm>
            <a:off x="71321" y="5521370"/>
            <a:ext cx="4838916" cy="107721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u="sng" dirty="0"/>
              <a:t>Error, steer left</a:t>
            </a:r>
          </a:p>
          <a:p>
            <a:r>
              <a:rPr lang="en-US" sz="1600" dirty="0" err="1"/>
              <a:t>RightError</a:t>
            </a:r>
            <a:r>
              <a:rPr lang="en-US" sz="1600" dirty="0"/>
              <a:t> = LINE_DETECT[2] + (LINE_DETECT[1] * 4.) = 0</a:t>
            </a:r>
          </a:p>
          <a:p>
            <a:r>
              <a:rPr lang="en-US" sz="1600" dirty="0" err="1"/>
              <a:t>LeftError</a:t>
            </a:r>
            <a:r>
              <a:rPr lang="en-US" sz="1600" dirty="0"/>
              <a:t> = LINE_DETECT[5] + (LINE_DETECT[6]  * 4.) =4</a:t>
            </a:r>
          </a:p>
          <a:p>
            <a:endParaRPr lang="en-US" sz="1600" dirty="0"/>
          </a:p>
        </p:txBody>
      </p:sp>
      <p:cxnSp>
        <p:nvCxnSpPr>
          <p:cNvPr id="108" name="Straight Connector 107"/>
          <p:cNvCxnSpPr/>
          <p:nvPr/>
        </p:nvCxnSpPr>
        <p:spPr>
          <a:xfrm>
            <a:off x="10454382" y="1599380"/>
            <a:ext cx="0" cy="1752599"/>
          </a:xfrm>
          <a:prstGeom prst="line">
            <a:avLst/>
          </a:prstGeom>
          <a:ln w="28575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TextBox 177"/>
          <p:cNvSpPr txBox="1"/>
          <p:nvPr/>
        </p:nvSpPr>
        <p:spPr>
          <a:xfrm>
            <a:off x="7407169" y="2750954"/>
            <a:ext cx="4838916" cy="107721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u="sng" dirty="0"/>
              <a:t>Error, steer right</a:t>
            </a:r>
          </a:p>
          <a:p>
            <a:r>
              <a:rPr lang="en-US" sz="1600" dirty="0" err="1"/>
              <a:t>RightError</a:t>
            </a:r>
            <a:r>
              <a:rPr lang="en-US" sz="1600" dirty="0"/>
              <a:t> = LINE_DETECT[2] + (LINE_DETECT[1] * 4.) = 1</a:t>
            </a:r>
          </a:p>
          <a:p>
            <a:r>
              <a:rPr lang="en-US" sz="1600" dirty="0" err="1"/>
              <a:t>LeftError</a:t>
            </a:r>
            <a:r>
              <a:rPr lang="en-US" sz="1600" dirty="0"/>
              <a:t> = LINE_DETECT[5] + (LINE_DETECT[6]  * 4.) =0</a:t>
            </a:r>
          </a:p>
          <a:p>
            <a:endParaRPr lang="en-US" sz="1600" dirty="0"/>
          </a:p>
        </p:txBody>
      </p:sp>
      <p:grpSp>
        <p:nvGrpSpPr>
          <p:cNvPr id="183" name="Group 182"/>
          <p:cNvGrpSpPr/>
          <p:nvPr/>
        </p:nvGrpSpPr>
        <p:grpSpPr>
          <a:xfrm>
            <a:off x="8157441" y="4346203"/>
            <a:ext cx="3429000" cy="954196"/>
            <a:chOff x="2667000" y="2307771"/>
            <a:chExt cx="3429000" cy="954196"/>
          </a:xfrm>
        </p:grpSpPr>
        <p:sp>
          <p:nvSpPr>
            <p:cNvPr id="187" name="Rectangle 186"/>
            <p:cNvSpPr/>
            <p:nvPr/>
          </p:nvSpPr>
          <p:spPr>
            <a:xfrm>
              <a:off x="2667000" y="2307771"/>
              <a:ext cx="3429000" cy="6531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8" name="Rectangle 187"/>
            <p:cNvSpPr/>
            <p:nvPr/>
          </p:nvSpPr>
          <p:spPr>
            <a:xfrm>
              <a:off x="2939141" y="2520036"/>
              <a:ext cx="163286" cy="26125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Rectangle 188"/>
            <p:cNvSpPr/>
            <p:nvPr/>
          </p:nvSpPr>
          <p:spPr>
            <a:xfrm>
              <a:off x="3333359" y="2520036"/>
              <a:ext cx="163286" cy="261257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TextBox 189"/>
            <p:cNvSpPr txBox="1"/>
            <p:nvPr/>
          </p:nvSpPr>
          <p:spPr>
            <a:xfrm>
              <a:off x="2869941" y="289263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7</a:t>
              </a:r>
            </a:p>
          </p:txBody>
        </p:sp>
        <p:sp>
          <p:nvSpPr>
            <p:cNvPr id="191" name="Rectangle 190"/>
            <p:cNvSpPr/>
            <p:nvPr/>
          </p:nvSpPr>
          <p:spPr>
            <a:xfrm>
              <a:off x="3753238" y="2520036"/>
              <a:ext cx="163286" cy="261257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Rectangle 191"/>
            <p:cNvSpPr/>
            <p:nvPr/>
          </p:nvSpPr>
          <p:spPr>
            <a:xfrm>
              <a:off x="4174671" y="2503713"/>
              <a:ext cx="163286" cy="261257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Rectangle 192"/>
            <p:cNvSpPr/>
            <p:nvPr/>
          </p:nvSpPr>
          <p:spPr>
            <a:xfrm>
              <a:off x="4575111" y="2520035"/>
              <a:ext cx="163286" cy="261257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Rectangle 193"/>
            <p:cNvSpPr/>
            <p:nvPr/>
          </p:nvSpPr>
          <p:spPr>
            <a:xfrm>
              <a:off x="4959999" y="2520035"/>
              <a:ext cx="163286" cy="261257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Rectangle 194"/>
            <p:cNvSpPr/>
            <p:nvPr/>
          </p:nvSpPr>
          <p:spPr>
            <a:xfrm>
              <a:off x="5381433" y="2520035"/>
              <a:ext cx="163286" cy="261257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" name="Rectangle 195"/>
            <p:cNvSpPr/>
            <p:nvPr/>
          </p:nvSpPr>
          <p:spPr>
            <a:xfrm>
              <a:off x="5763985" y="2520035"/>
              <a:ext cx="163286" cy="26125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TextBox 196"/>
            <p:cNvSpPr txBox="1"/>
            <p:nvPr/>
          </p:nvSpPr>
          <p:spPr>
            <a:xfrm>
              <a:off x="3264159" y="289263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6</a:t>
              </a:r>
            </a:p>
          </p:txBody>
        </p:sp>
        <p:sp>
          <p:nvSpPr>
            <p:cNvPr id="198" name="TextBox 197"/>
            <p:cNvSpPr txBox="1"/>
            <p:nvPr/>
          </p:nvSpPr>
          <p:spPr>
            <a:xfrm>
              <a:off x="3684038" y="289263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5</a:t>
              </a:r>
            </a:p>
          </p:txBody>
        </p:sp>
        <p:sp>
          <p:nvSpPr>
            <p:cNvPr id="199" name="TextBox 198"/>
            <p:cNvSpPr txBox="1"/>
            <p:nvPr/>
          </p:nvSpPr>
          <p:spPr>
            <a:xfrm>
              <a:off x="4105471" y="289263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</a:t>
              </a:r>
            </a:p>
          </p:txBody>
        </p:sp>
        <p:sp>
          <p:nvSpPr>
            <p:cNvPr id="200" name="TextBox 199"/>
            <p:cNvSpPr txBox="1"/>
            <p:nvPr/>
          </p:nvSpPr>
          <p:spPr>
            <a:xfrm>
              <a:off x="4481026" y="2892631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</a:t>
              </a:r>
            </a:p>
          </p:txBody>
        </p:sp>
        <p:sp>
          <p:nvSpPr>
            <p:cNvPr id="201" name="TextBox 200"/>
            <p:cNvSpPr txBox="1"/>
            <p:nvPr/>
          </p:nvSpPr>
          <p:spPr>
            <a:xfrm>
              <a:off x="4875244" y="2892631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  <p:sp>
          <p:nvSpPr>
            <p:cNvPr id="202" name="TextBox 201"/>
            <p:cNvSpPr txBox="1"/>
            <p:nvPr/>
          </p:nvSpPr>
          <p:spPr>
            <a:xfrm>
              <a:off x="5295123" y="2892631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203" name="TextBox 202"/>
            <p:cNvSpPr txBox="1"/>
            <p:nvPr/>
          </p:nvSpPr>
          <p:spPr>
            <a:xfrm>
              <a:off x="5716556" y="2892631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</p:grpSp>
      <p:grpSp>
        <p:nvGrpSpPr>
          <p:cNvPr id="184" name="Group 183"/>
          <p:cNvGrpSpPr/>
          <p:nvPr/>
        </p:nvGrpSpPr>
        <p:grpSpPr>
          <a:xfrm>
            <a:off x="10647148" y="3778455"/>
            <a:ext cx="527709" cy="1135496"/>
            <a:chOff x="2086421" y="2201415"/>
            <a:chExt cx="527709" cy="1135496"/>
          </a:xfrm>
        </p:grpSpPr>
        <p:sp>
          <p:nvSpPr>
            <p:cNvPr id="185" name="Rectangle 184"/>
            <p:cNvSpPr/>
            <p:nvPr/>
          </p:nvSpPr>
          <p:spPr>
            <a:xfrm>
              <a:off x="2098985" y="2201415"/>
              <a:ext cx="463327" cy="1135496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TextBox 185"/>
            <p:cNvSpPr txBox="1"/>
            <p:nvPr/>
          </p:nvSpPr>
          <p:spPr>
            <a:xfrm>
              <a:off x="2086421" y="2287434"/>
              <a:ext cx="5277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Line</a:t>
              </a:r>
            </a:p>
          </p:txBody>
        </p:sp>
      </p:grpSp>
      <p:cxnSp>
        <p:nvCxnSpPr>
          <p:cNvPr id="204" name="Straight Connector 203"/>
          <p:cNvCxnSpPr/>
          <p:nvPr/>
        </p:nvCxnSpPr>
        <p:spPr>
          <a:xfrm flipH="1">
            <a:off x="9476165" y="4346203"/>
            <a:ext cx="20216" cy="1752599"/>
          </a:xfrm>
          <a:prstGeom prst="line">
            <a:avLst/>
          </a:prstGeom>
          <a:ln w="28575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Connector 204"/>
          <p:cNvCxnSpPr/>
          <p:nvPr/>
        </p:nvCxnSpPr>
        <p:spPr>
          <a:xfrm>
            <a:off x="10365685" y="4346203"/>
            <a:ext cx="0" cy="1752599"/>
          </a:xfrm>
          <a:prstGeom prst="line">
            <a:avLst/>
          </a:prstGeom>
          <a:ln w="28575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TextBox 205"/>
          <p:cNvSpPr txBox="1"/>
          <p:nvPr/>
        </p:nvSpPr>
        <p:spPr>
          <a:xfrm>
            <a:off x="7318472" y="5497777"/>
            <a:ext cx="4838916" cy="107721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u="sng" dirty="0"/>
              <a:t>Error, steer right</a:t>
            </a:r>
          </a:p>
          <a:p>
            <a:r>
              <a:rPr lang="en-US" sz="1600" dirty="0" err="1"/>
              <a:t>RightError</a:t>
            </a:r>
            <a:r>
              <a:rPr lang="en-US" sz="1600" dirty="0"/>
              <a:t> = LINE_DETECT[2] + (LINE_DETECT[1] * 4.) = 4</a:t>
            </a:r>
          </a:p>
          <a:p>
            <a:r>
              <a:rPr lang="en-US" sz="1600" dirty="0" err="1"/>
              <a:t>LeftError</a:t>
            </a:r>
            <a:r>
              <a:rPr lang="en-US" sz="1600" dirty="0"/>
              <a:t> = LINE_DETECT[5] + (LINE_DETECT[6]  * 4.) =0</a:t>
            </a:r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1916037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95971"/>
          </a:xfrm>
        </p:spPr>
        <p:txBody>
          <a:bodyPr>
            <a:normAutofit/>
          </a:bodyPr>
          <a:lstStyle/>
          <a:p>
            <a:r>
              <a:rPr lang="en-US" sz="2800" dirty="0"/>
              <a:t>Using Error Signal For Steering Control</a:t>
            </a:r>
          </a:p>
        </p:txBody>
      </p:sp>
      <p:grpSp>
        <p:nvGrpSpPr>
          <p:cNvPr id="31" name="Group 30"/>
          <p:cNvGrpSpPr/>
          <p:nvPr/>
        </p:nvGrpSpPr>
        <p:grpSpPr>
          <a:xfrm>
            <a:off x="653146" y="1643734"/>
            <a:ext cx="3429000" cy="954196"/>
            <a:chOff x="2667000" y="2307771"/>
            <a:chExt cx="3429000" cy="954196"/>
          </a:xfrm>
        </p:grpSpPr>
        <p:sp>
          <p:nvSpPr>
            <p:cNvPr id="36" name="Rectangle 35"/>
            <p:cNvSpPr/>
            <p:nvPr/>
          </p:nvSpPr>
          <p:spPr>
            <a:xfrm>
              <a:off x="2667000" y="2307771"/>
              <a:ext cx="3429000" cy="6531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2939141" y="2520036"/>
              <a:ext cx="163286" cy="26125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333359" y="2520036"/>
              <a:ext cx="163286" cy="261257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2869941" y="289263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3753238" y="2520036"/>
              <a:ext cx="163286" cy="261257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4174671" y="2503713"/>
              <a:ext cx="163286" cy="261257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4575111" y="2520035"/>
              <a:ext cx="163286" cy="261257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4959999" y="2520035"/>
              <a:ext cx="163286" cy="261257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5381433" y="2520035"/>
              <a:ext cx="163286" cy="261257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5763985" y="2520035"/>
              <a:ext cx="163286" cy="26125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3264159" y="289263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3684038" y="289263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4105471" y="289263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</a:t>
              </a: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4481026" y="2892631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</a:t>
              </a: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4875244" y="2892631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5</a:t>
              </a: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5295123" y="2892631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6</a:t>
              </a: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5716556" y="2892631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7</a:t>
              </a:r>
            </a:p>
          </p:txBody>
        </p:sp>
      </p:grpSp>
      <p:cxnSp>
        <p:nvCxnSpPr>
          <p:cNvPr id="32" name="Straight Connector 31"/>
          <p:cNvCxnSpPr/>
          <p:nvPr/>
        </p:nvCxnSpPr>
        <p:spPr>
          <a:xfrm>
            <a:off x="2861390" y="1643734"/>
            <a:ext cx="0" cy="1752599"/>
          </a:xfrm>
          <a:prstGeom prst="line">
            <a:avLst/>
          </a:prstGeom>
          <a:ln w="28575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8" name="Group 77"/>
          <p:cNvGrpSpPr/>
          <p:nvPr/>
        </p:nvGrpSpPr>
        <p:grpSpPr>
          <a:xfrm>
            <a:off x="1542571" y="1060528"/>
            <a:ext cx="527709" cy="1135496"/>
            <a:chOff x="2086421" y="2201415"/>
            <a:chExt cx="527709" cy="1135496"/>
          </a:xfrm>
        </p:grpSpPr>
        <p:sp>
          <p:nvSpPr>
            <p:cNvPr id="33" name="Rectangle 32"/>
            <p:cNvSpPr/>
            <p:nvPr/>
          </p:nvSpPr>
          <p:spPr>
            <a:xfrm>
              <a:off x="2098985" y="2201415"/>
              <a:ext cx="463327" cy="1135496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2086421" y="2287434"/>
              <a:ext cx="5277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Line</a:t>
              </a:r>
            </a:p>
          </p:txBody>
        </p:sp>
      </p:grpSp>
      <p:cxnSp>
        <p:nvCxnSpPr>
          <p:cNvPr id="35" name="Straight Connector 34"/>
          <p:cNvCxnSpPr/>
          <p:nvPr/>
        </p:nvCxnSpPr>
        <p:spPr>
          <a:xfrm flipH="1">
            <a:off x="1971870" y="1643734"/>
            <a:ext cx="20216" cy="1752599"/>
          </a:xfrm>
          <a:prstGeom prst="line">
            <a:avLst/>
          </a:prstGeom>
          <a:ln w="28575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2" name="Group 81"/>
          <p:cNvGrpSpPr/>
          <p:nvPr/>
        </p:nvGrpSpPr>
        <p:grpSpPr>
          <a:xfrm>
            <a:off x="4313078" y="1036634"/>
            <a:ext cx="3429000" cy="2359699"/>
            <a:chOff x="653146" y="2201415"/>
            <a:chExt cx="3429000" cy="2359699"/>
          </a:xfrm>
        </p:grpSpPr>
        <p:grpSp>
          <p:nvGrpSpPr>
            <p:cNvPr id="83" name="Group 82"/>
            <p:cNvGrpSpPr/>
            <p:nvPr/>
          </p:nvGrpSpPr>
          <p:grpSpPr>
            <a:xfrm>
              <a:off x="653146" y="2808515"/>
              <a:ext cx="3429000" cy="954196"/>
              <a:chOff x="2667000" y="2307771"/>
              <a:chExt cx="3429000" cy="954196"/>
            </a:xfrm>
          </p:grpSpPr>
          <p:sp>
            <p:nvSpPr>
              <p:cNvPr id="89" name="Rectangle 88"/>
              <p:cNvSpPr/>
              <p:nvPr/>
            </p:nvSpPr>
            <p:spPr>
              <a:xfrm>
                <a:off x="2667000" y="2307771"/>
                <a:ext cx="3429000" cy="65314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2939141" y="2520036"/>
                <a:ext cx="163286" cy="26125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 90"/>
              <p:cNvSpPr/>
              <p:nvPr/>
            </p:nvSpPr>
            <p:spPr>
              <a:xfrm>
                <a:off x="3333359" y="2520036"/>
                <a:ext cx="163286" cy="261257"/>
              </a:xfrm>
              <a:prstGeom prst="rect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TextBox 91"/>
              <p:cNvSpPr txBox="1"/>
              <p:nvPr/>
            </p:nvSpPr>
            <p:spPr>
              <a:xfrm>
                <a:off x="2869941" y="2892635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0</a:t>
                </a:r>
              </a:p>
            </p:txBody>
          </p:sp>
          <p:sp>
            <p:nvSpPr>
              <p:cNvPr id="93" name="Rectangle 92"/>
              <p:cNvSpPr/>
              <p:nvPr/>
            </p:nvSpPr>
            <p:spPr>
              <a:xfrm>
                <a:off x="3753238" y="2520036"/>
                <a:ext cx="163286" cy="261257"/>
              </a:xfrm>
              <a:prstGeom prst="rect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tangle 93"/>
              <p:cNvSpPr/>
              <p:nvPr/>
            </p:nvSpPr>
            <p:spPr>
              <a:xfrm>
                <a:off x="4174671" y="2503713"/>
                <a:ext cx="163286" cy="261257"/>
              </a:xfrm>
              <a:prstGeom prst="rect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4575111" y="2520035"/>
                <a:ext cx="163286" cy="261257"/>
              </a:xfrm>
              <a:prstGeom prst="rect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/>
              <p:cNvSpPr/>
              <p:nvPr/>
            </p:nvSpPr>
            <p:spPr>
              <a:xfrm>
                <a:off x="4959999" y="2520035"/>
                <a:ext cx="163286" cy="261257"/>
              </a:xfrm>
              <a:prstGeom prst="rect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5381433" y="2520035"/>
                <a:ext cx="163286" cy="261257"/>
              </a:xfrm>
              <a:prstGeom prst="rect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5763985" y="2520035"/>
                <a:ext cx="163286" cy="26125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TextBox 98"/>
              <p:cNvSpPr txBox="1"/>
              <p:nvPr/>
            </p:nvSpPr>
            <p:spPr>
              <a:xfrm>
                <a:off x="3264159" y="2892635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</a:t>
                </a:r>
              </a:p>
            </p:txBody>
          </p:sp>
          <p:sp>
            <p:nvSpPr>
              <p:cNvPr id="100" name="TextBox 99"/>
              <p:cNvSpPr txBox="1"/>
              <p:nvPr/>
            </p:nvSpPr>
            <p:spPr>
              <a:xfrm>
                <a:off x="3684038" y="2892635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2</a:t>
                </a:r>
              </a:p>
            </p:txBody>
          </p:sp>
          <p:sp>
            <p:nvSpPr>
              <p:cNvPr id="101" name="TextBox 100"/>
              <p:cNvSpPr txBox="1"/>
              <p:nvPr/>
            </p:nvSpPr>
            <p:spPr>
              <a:xfrm>
                <a:off x="4105471" y="2892635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3</a:t>
                </a:r>
              </a:p>
            </p:txBody>
          </p:sp>
          <p:sp>
            <p:nvSpPr>
              <p:cNvPr id="102" name="TextBox 101"/>
              <p:cNvSpPr txBox="1"/>
              <p:nvPr/>
            </p:nvSpPr>
            <p:spPr>
              <a:xfrm>
                <a:off x="4481026" y="2892631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4</a:t>
                </a:r>
              </a:p>
            </p:txBody>
          </p:sp>
          <p:sp>
            <p:nvSpPr>
              <p:cNvPr id="103" name="TextBox 102"/>
              <p:cNvSpPr txBox="1"/>
              <p:nvPr/>
            </p:nvSpPr>
            <p:spPr>
              <a:xfrm>
                <a:off x="4875244" y="2892631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5</a:t>
                </a:r>
              </a:p>
            </p:txBody>
          </p:sp>
          <p:sp>
            <p:nvSpPr>
              <p:cNvPr id="104" name="TextBox 103"/>
              <p:cNvSpPr txBox="1"/>
              <p:nvPr/>
            </p:nvSpPr>
            <p:spPr>
              <a:xfrm>
                <a:off x="5295123" y="2892631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6</a:t>
                </a:r>
              </a:p>
            </p:txBody>
          </p:sp>
          <p:sp>
            <p:nvSpPr>
              <p:cNvPr id="105" name="TextBox 104"/>
              <p:cNvSpPr txBox="1"/>
              <p:nvPr/>
            </p:nvSpPr>
            <p:spPr>
              <a:xfrm>
                <a:off x="5716556" y="2892631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7</a:t>
                </a:r>
              </a:p>
            </p:txBody>
          </p:sp>
        </p:grpSp>
        <p:cxnSp>
          <p:nvCxnSpPr>
            <p:cNvPr id="84" name="Straight Connector 83"/>
            <p:cNvCxnSpPr/>
            <p:nvPr/>
          </p:nvCxnSpPr>
          <p:spPr>
            <a:xfrm>
              <a:off x="2861390" y="2808515"/>
              <a:ext cx="0" cy="1752599"/>
            </a:xfrm>
            <a:prstGeom prst="line">
              <a:avLst/>
            </a:prstGeom>
            <a:ln w="28575"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5" name="Group 84"/>
            <p:cNvGrpSpPr/>
            <p:nvPr/>
          </p:nvGrpSpPr>
          <p:grpSpPr>
            <a:xfrm>
              <a:off x="2086421" y="2201415"/>
              <a:ext cx="527709" cy="1135496"/>
              <a:chOff x="2086421" y="2201415"/>
              <a:chExt cx="527709" cy="1135496"/>
            </a:xfrm>
          </p:grpSpPr>
          <p:sp>
            <p:nvSpPr>
              <p:cNvPr id="87" name="Rectangle 86"/>
              <p:cNvSpPr/>
              <p:nvPr/>
            </p:nvSpPr>
            <p:spPr>
              <a:xfrm>
                <a:off x="2098985" y="2201415"/>
                <a:ext cx="463327" cy="1135496"/>
              </a:xfrm>
              <a:prstGeom prst="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TextBox 87"/>
              <p:cNvSpPr txBox="1"/>
              <p:nvPr/>
            </p:nvSpPr>
            <p:spPr>
              <a:xfrm>
                <a:off x="2086421" y="2287434"/>
                <a:ext cx="52770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Line</a:t>
                </a:r>
              </a:p>
            </p:txBody>
          </p:sp>
        </p:grpSp>
        <p:cxnSp>
          <p:nvCxnSpPr>
            <p:cNvPr id="86" name="Straight Connector 85"/>
            <p:cNvCxnSpPr/>
            <p:nvPr/>
          </p:nvCxnSpPr>
          <p:spPr>
            <a:xfrm flipH="1">
              <a:off x="1971870" y="2808515"/>
              <a:ext cx="20216" cy="1752599"/>
            </a:xfrm>
            <a:prstGeom prst="line">
              <a:avLst/>
            </a:prstGeom>
            <a:ln w="28575"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6" name="Group 105"/>
          <p:cNvGrpSpPr/>
          <p:nvPr/>
        </p:nvGrpSpPr>
        <p:grpSpPr>
          <a:xfrm>
            <a:off x="8246138" y="992280"/>
            <a:ext cx="3429000" cy="2359699"/>
            <a:chOff x="653146" y="2201415"/>
            <a:chExt cx="3429000" cy="2359699"/>
          </a:xfrm>
        </p:grpSpPr>
        <p:grpSp>
          <p:nvGrpSpPr>
            <p:cNvPr id="107" name="Group 106"/>
            <p:cNvGrpSpPr/>
            <p:nvPr/>
          </p:nvGrpSpPr>
          <p:grpSpPr>
            <a:xfrm>
              <a:off x="653146" y="2808515"/>
              <a:ext cx="3429000" cy="954196"/>
              <a:chOff x="2667000" y="2307771"/>
              <a:chExt cx="3429000" cy="954196"/>
            </a:xfrm>
          </p:grpSpPr>
          <p:sp>
            <p:nvSpPr>
              <p:cNvPr id="113" name="Rectangle 112"/>
              <p:cNvSpPr/>
              <p:nvPr/>
            </p:nvSpPr>
            <p:spPr>
              <a:xfrm>
                <a:off x="2667000" y="2307771"/>
                <a:ext cx="3429000" cy="65314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2939141" y="2520036"/>
                <a:ext cx="163286" cy="26125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Rectangle 114"/>
              <p:cNvSpPr/>
              <p:nvPr/>
            </p:nvSpPr>
            <p:spPr>
              <a:xfrm>
                <a:off x="3333359" y="2520036"/>
                <a:ext cx="163286" cy="261257"/>
              </a:xfrm>
              <a:prstGeom prst="rect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TextBox 115"/>
              <p:cNvSpPr txBox="1"/>
              <p:nvPr/>
            </p:nvSpPr>
            <p:spPr>
              <a:xfrm>
                <a:off x="2869941" y="2892635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0</a:t>
                </a:r>
              </a:p>
            </p:txBody>
          </p:sp>
          <p:sp>
            <p:nvSpPr>
              <p:cNvPr id="117" name="Rectangle 116"/>
              <p:cNvSpPr/>
              <p:nvPr/>
            </p:nvSpPr>
            <p:spPr>
              <a:xfrm>
                <a:off x="3753238" y="2520036"/>
                <a:ext cx="163286" cy="261257"/>
              </a:xfrm>
              <a:prstGeom prst="rect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Rectangle 117"/>
              <p:cNvSpPr/>
              <p:nvPr/>
            </p:nvSpPr>
            <p:spPr>
              <a:xfrm>
                <a:off x="4174671" y="2503713"/>
                <a:ext cx="163286" cy="261257"/>
              </a:xfrm>
              <a:prstGeom prst="rect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ectangle 118"/>
              <p:cNvSpPr/>
              <p:nvPr/>
            </p:nvSpPr>
            <p:spPr>
              <a:xfrm>
                <a:off x="4575111" y="2520035"/>
                <a:ext cx="163286" cy="261257"/>
              </a:xfrm>
              <a:prstGeom prst="rect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tangle 119"/>
              <p:cNvSpPr/>
              <p:nvPr/>
            </p:nvSpPr>
            <p:spPr>
              <a:xfrm>
                <a:off x="4959999" y="2520035"/>
                <a:ext cx="163286" cy="261257"/>
              </a:xfrm>
              <a:prstGeom prst="rect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ctangle 120"/>
              <p:cNvSpPr/>
              <p:nvPr/>
            </p:nvSpPr>
            <p:spPr>
              <a:xfrm>
                <a:off x="5381433" y="2520035"/>
                <a:ext cx="163286" cy="261257"/>
              </a:xfrm>
              <a:prstGeom prst="rect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tangle 121"/>
              <p:cNvSpPr/>
              <p:nvPr/>
            </p:nvSpPr>
            <p:spPr>
              <a:xfrm>
                <a:off x="5763985" y="2520035"/>
                <a:ext cx="163286" cy="26125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TextBox 122"/>
              <p:cNvSpPr txBox="1"/>
              <p:nvPr/>
            </p:nvSpPr>
            <p:spPr>
              <a:xfrm>
                <a:off x="3264159" y="2892635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</a:t>
                </a:r>
              </a:p>
            </p:txBody>
          </p:sp>
          <p:sp>
            <p:nvSpPr>
              <p:cNvPr id="124" name="TextBox 123"/>
              <p:cNvSpPr txBox="1"/>
              <p:nvPr/>
            </p:nvSpPr>
            <p:spPr>
              <a:xfrm>
                <a:off x="3684038" y="2892635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2</a:t>
                </a:r>
              </a:p>
            </p:txBody>
          </p:sp>
          <p:sp>
            <p:nvSpPr>
              <p:cNvPr id="125" name="TextBox 124"/>
              <p:cNvSpPr txBox="1"/>
              <p:nvPr/>
            </p:nvSpPr>
            <p:spPr>
              <a:xfrm>
                <a:off x="4105471" y="2892635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3</a:t>
                </a:r>
              </a:p>
            </p:txBody>
          </p:sp>
          <p:sp>
            <p:nvSpPr>
              <p:cNvPr id="126" name="TextBox 125"/>
              <p:cNvSpPr txBox="1"/>
              <p:nvPr/>
            </p:nvSpPr>
            <p:spPr>
              <a:xfrm>
                <a:off x="4481026" y="2892631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4</a:t>
                </a:r>
              </a:p>
            </p:txBody>
          </p:sp>
          <p:sp>
            <p:nvSpPr>
              <p:cNvPr id="127" name="TextBox 126"/>
              <p:cNvSpPr txBox="1"/>
              <p:nvPr/>
            </p:nvSpPr>
            <p:spPr>
              <a:xfrm>
                <a:off x="4875244" y="2892631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5</a:t>
                </a:r>
              </a:p>
            </p:txBody>
          </p:sp>
          <p:sp>
            <p:nvSpPr>
              <p:cNvPr id="128" name="TextBox 127"/>
              <p:cNvSpPr txBox="1"/>
              <p:nvPr/>
            </p:nvSpPr>
            <p:spPr>
              <a:xfrm>
                <a:off x="5295123" y="2892631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6</a:t>
                </a:r>
              </a:p>
            </p:txBody>
          </p:sp>
          <p:sp>
            <p:nvSpPr>
              <p:cNvPr id="129" name="TextBox 128"/>
              <p:cNvSpPr txBox="1"/>
              <p:nvPr/>
            </p:nvSpPr>
            <p:spPr>
              <a:xfrm>
                <a:off x="5716556" y="2892631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7</a:t>
                </a:r>
              </a:p>
            </p:txBody>
          </p:sp>
        </p:grpSp>
        <p:cxnSp>
          <p:nvCxnSpPr>
            <p:cNvPr id="108" name="Straight Connector 107"/>
            <p:cNvCxnSpPr/>
            <p:nvPr/>
          </p:nvCxnSpPr>
          <p:spPr>
            <a:xfrm>
              <a:off x="2861390" y="2808515"/>
              <a:ext cx="0" cy="1752599"/>
            </a:xfrm>
            <a:prstGeom prst="line">
              <a:avLst/>
            </a:prstGeom>
            <a:ln w="28575"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9" name="Group 108"/>
            <p:cNvGrpSpPr/>
            <p:nvPr/>
          </p:nvGrpSpPr>
          <p:grpSpPr>
            <a:xfrm>
              <a:off x="2086421" y="2201415"/>
              <a:ext cx="527709" cy="1135496"/>
              <a:chOff x="2086421" y="2201415"/>
              <a:chExt cx="527709" cy="1135496"/>
            </a:xfrm>
          </p:grpSpPr>
          <p:sp>
            <p:nvSpPr>
              <p:cNvPr id="111" name="Rectangle 110"/>
              <p:cNvSpPr/>
              <p:nvPr/>
            </p:nvSpPr>
            <p:spPr>
              <a:xfrm>
                <a:off x="2098985" y="2201415"/>
                <a:ext cx="463327" cy="1135496"/>
              </a:xfrm>
              <a:prstGeom prst="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TextBox 111"/>
              <p:cNvSpPr txBox="1"/>
              <p:nvPr/>
            </p:nvSpPr>
            <p:spPr>
              <a:xfrm>
                <a:off x="2086421" y="2287434"/>
                <a:ext cx="52770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Line</a:t>
                </a:r>
              </a:p>
            </p:txBody>
          </p:sp>
        </p:grpSp>
        <p:cxnSp>
          <p:nvCxnSpPr>
            <p:cNvPr id="110" name="Straight Connector 109"/>
            <p:cNvCxnSpPr/>
            <p:nvPr/>
          </p:nvCxnSpPr>
          <p:spPr>
            <a:xfrm flipH="1">
              <a:off x="1971870" y="2808515"/>
              <a:ext cx="20216" cy="1752599"/>
            </a:xfrm>
            <a:prstGeom prst="line">
              <a:avLst/>
            </a:prstGeom>
            <a:ln w="28575"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1" name="Group 130"/>
          <p:cNvGrpSpPr/>
          <p:nvPr/>
        </p:nvGrpSpPr>
        <p:grpSpPr>
          <a:xfrm>
            <a:off x="635775" y="4947552"/>
            <a:ext cx="3429000" cy="954196"/>
            <a:chOff x="2667000" y="2307771"/>
            <a:chExt cx="3429000" cy="954196"/>
          </a:xfrm>
        </p:grpSpPr>
        <p:sp>
          <p:nvSpPr>
            <p:cNvPr id="137" name="Rectangle 136"/>
            <p:cNvSpPr/>
            <p:nvPr/>
          </p:nvSpPr>
          <p:spPr>
            <a:xfrm>
              <a:off x="2667000" y="2307771"/>
              <a:ext cx="3429000" cy="6531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8" name="Rectangle 137"/>
            <p:cNvSpPr/>
            <p:nvPr/>
          </p:nvSpPr>
          <p:spPr>
            <a:xfrm>
              <a:off x="2939141" y="2520036"/>
              <a:ext cx="163286" cy="26125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Rectangle 138"/>
            <p:cNvSpPr/>
            <p:nvPr/>
          </p:nvSpPr>
          <p:spPr>
            <a:xfrm>
              <a:off x="3333359" y="2520036"/>
              <a:ext cx="163286" cy="261257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TextBox 139"/>
            <p:cNvSpPr txBox="1"/>
            <p:nvPr/>
          </p:nvSpPr>
          <p:spPr>
            <a:xfrm>
              <a:off x="2869941" y="289263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141" name="Rectangle 140"/>
            <p:cNvSpPr/>
            <p:nvPr/>
          </p:nvSpPr>
          <p:spPr>
            <a:xfrm>
              <a:off x="3753238" y="2520036"/>
              <a:ext cx="163286" cy="261257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Rectangle 141"/>
            <p:cNvSpPr/>
            <p:nvPr/>
          </p:nvSpPr>
          <p:spPr>
            <a:xfrm>
              <a:off x="4174671" y="2503713"/>
              <a:ext cx="163286" cy="261257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Rectangle 142"/>
            <p:cNvSpPr/>
            <p:nvPr/>
          </p:nvSpPr>
          <p:spPr>
            <a:xfrm>
              <a:off x="4575111" y="2520035"/>
              <a:ext cx="163286" cy="261257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Rectangle 143"/>
            <p:cNvSpPr/>
            <p:nvPr/>
          </p:nvSpPr>
          <p:spPr>
            <a:xfrm>
              <a:off x="4959999" y="2520035"/>
              <a:ext cx="163286" cy="261257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Rectangle 144"/>
            <p:cNvSpPr/>
            <p:nvPr/>
          </p:nvSpPr>
          <p:spPr>
            <a:xfrm>
              <a:off x="5381433" y="2520035"/>
              <a:ext cx="163286" cy="261257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Rectangle 145"/>
            <p:cNvSpPr/>
            <p:nvPr/>
          </p:nvSpPr>
          <p:spPr>
            <a:xfrm>
              <a:off x="5763985" y="2520035"/>
              <a:ext cx="163286" cy="26125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TextBox 146"/>
            <p:cNvSpPr txBox="1"/>
            <p:nvPr/>
          </p:nvSpPr>
          <p:spPr>
            <a:xfrm>
              <a:off x="3264159" y="289263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148" name="TextBox 147"/>
            <p:cNvSpPr txBox="1"/>
            <p:nvPr/>
          </p:nvSpPr>
          <p:spPr>
            <a:xfrm>
              <a:off x="3684038" y="289263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  <p:sp>
          <p:nvSpPr>
            <p:cNvPr id="149" name="TextBox 148"/>
            <p:cNvSpPr txBox="1"/>
            <p:nvPr/>
          </p:nvSpPr>
          <p:spPr>
            <a:xfrm>
              <a:off x="4105471" y="289263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</a:t>
              </a:r>
            </a:p>
          </p:txBody>
        </p:sp>
        <p:sp>
          <p:nvSpPr>
            <p:cNvPr id="150" name="TextBox 149"/>
            <p:cNvSpPr txBox="1"/>
            <p:nvPr/>
          </p:nvSpPr>
          <p:spPr>
            <a:xfrm>
              <a:off x="4481026" y="2892631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</a:t>
              </a:r>
            </a:p>
          </p:txBody>
        </p:sp>
        <p:sp>
          <p:nvSpPr>
            <p:cNvPr id="151" name="TextBox 150"/>
            <p:cNvSpPr txBox="1"/>
            <p:nvPr/>
          </p:nvSpPr>
          <p:spPr>
            <a:xfrm>
              <a:off x="4875244" y="2892631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5</a:t>
              </a:r>
            </a:p>
          </p:txBody>
        </p:sp>
        <p:sp>
          <p:nvSpPr>
            <p:cNvPr id="152" name="TextBox 151"/>
            <p:cNvSpPr txBox="1"/>
            <p:nvPr/>
          </p:nvSpPr>
          <p:spPr>
            <a:xfrm>
              <a:off x="5295123" y="2892631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6</a:t>
              </a:r>
            </a:p>
          </p:txBody>
        </p:sp>
        <p:sp>
          <p:nvSpPr>
            <p:cNvPr id="153" name="TextBox 152"/>
            <p:cNvSpPr txBox="1"/>
            <p:nvPr/>
          </p:nvSpPr>
          <p:spPr>
            <a:xfrm>
              <a:off x="5716556" y="2892631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7</a:t>
              </a:r>
            </a:p>
          </p:txBody>
        </p:sp>
      </p:grpSp>
      <p:cxnSp>
        <p:nvCxnSpPr>
          <p:cNvPr id="132" name="Straight Connector 131"/>
          <p:cNvCxnSpPr/>
          <p:nvPr/>
        </p:nvCxnSpPr>
        <p:spPr>
          <a:xfrm>
            <a:off x="2844019" y="4947552"/>
            <a:ext cx="0" cy="1752599"/>
          </a:xfrm>
          <a:prstGeom prst="line">
            <a:avLst/>
          </a:prstGeom>
          <a:ln w="28575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3" name="Group 132"/>
          <p:cNvGrpSpPr/>
          <p:nvPr/>
        </p:nvGrpSpPr>
        <p:grpSpPr>
          <a:xfrm>
            <a:off x="2069050" y="4340452"/>
            <a:ext cx="527709" cy="1135496"/>
            <a:chOff x="2086421" y="2201415"/>
            <a:chExt cx="527709" cy="1135496"/>
          </a:xfrm>
        </p:grpSpPr>
        <p:sp>
          <p:nvSpPr>
            <p:cNvPr id="135" name="Rectangle 134"/>
            <p:cNvSpPr/>
            <p:nvPr/>
          </p:nvSpPr>
          <p:spPr>
            <a:xfrm>
              <a:off x="2098985" y="2201415"/>
              <a:ext cx="463327" cy="1135496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TextBox 135"/>
            <p:cNvSpPr txBox="1"/>
            <p:nvPr/>
          </p:nvSpPr>
          <p:spPr>
            <a:xfrm>
              <a:off x="2086421" y="2287434"/>
              <a:ext cx="5277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Line</a:t>
              </a:r>
            </a:p>
          </p:txBody>
        </p:sp>
      </p:grpSp>
      <p:cxnSp>
        <p:nvCxnSpPr>
          <p:cNvPr id="134" name="Straight Connector 133"/>
          <p:cNvCxnSpPr/>
          <p:nvPr/>
        </p:nvCxnSpPr>
        <p:spPr>
          <a:xfrm flipH="1">
            <a:off x="1954499" y="4947552"/>
            <a:ext cx="20216" cy="1752599"/>
          </a:xfrm>
          <a:prstGeom prst="line">
            <a:avLst/>
          </a:prstGeom>
          <a:ln w="28575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/>
          <p:cNvSpPr txBox="1"/>
          <p:nvPr/>
        </p:nvSpPr>
        <p:spPr>
          <a:xfrm>
            <a:off x="5108727" y="2806466"/>
            <a:ext cx="2337243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Steer Straight, no error</a:t>
            </a:r>
          </a:p>
          <a:p>
            <a:r>
              <a:rPr lang="en-US" dirty="0"/>
              <a:t>No differential speed</a:t>
            </a:r>
          </a:p>
        </p:txBody>
      </p:sp>
      <p:sp>
        <p:nvSpPr>
          <p:cNvPr id="154" name="TextBox 153"/>
          <p:cNvSpPr txBox="1"/>
          <p:nvPr/>
        </p:nvSpPr>
        <p:spPr>
          <a:xfrm>
            <a:off x="635775" y="2777439"/>
            <a:ext cx="3851532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Error, steer left</a:t>
            </a:r>
          </a:p>
          <a:p>
            <a:r>
              <a:rPr lang="en-US" dirty="0"/>
              <a:t>PIN_SPD = </a:t>
            </a:r>
            <a:r>
              <a:rPr lang="en-US" dirty="0" err="1"/>
              <a:t>AvgVar</a:t>
            </a:r>
            <a:r>
              <a:rPr lang="en-US" dirty="0"/>
              <a:t> + (</a:t>
            </a:r>
            <a:r>
              <a:rPr lang="en-US" dirty="0" err="1"/>
              <a:t>DiffSPD</a:t>
            </a:r>
            <a:r>
              <a:rPr lang="en-US" dirty="0"/>
              <a:t>/2) # left</a:t>
            </a:r>
          </a:p>
          <a:p>
            <a:r>
              <a:rPr lang="en-US" dirty="0"/>
              <a:t>PIN_SPD2 = </a:t>
            </a:r>
            <a:r>
              <a:rPr lang="en-US" dirty="0" err="1"/>
              <a:t>AvgVar</a:t>
            </a:r>
            <a:r>
              <a:rPr lang="en-US" dirty="0"/>
              <a:t> - (</a:t>
            </a:r>
            <a:r>
              <a:rPr lang="en-US" dirty="0" err="1"/>
              <a:t>DiffSPD</a:t>
            </a:r>
            <a:r>
              <a:rPr lang="en-US" dirty="0"/>
              <a:t>/2) #right</a:t>
            </a:r>
          </a:p>
        </p:txBody>
      </p:sp>
      <p:sp>
        <p:nvSpPr>
          <p:cNvPr id="130" name="TextBox 129"/>
          <p:cNvSpPr txBox="1"/>
          <p:nvPr/>
        </p:nvSpPr>
        <p:spPr>
          <a:xfrm>
            <a:off x="76197" y="2777439"/>
            <a:ext cx="4838916" cy="403187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Error, steer left</a:t>
            </a:r>
          </a:p>
          <a:p>
            <a:endParaRPr lang="en-US" sz="1600" dirty="0"/>
          </a:p>
          <a:p>
            <a:r>
              <a:rPr lang="en-US" sz="1600" dirty="0" err="1"/>
              <a:t>RightError</a:t>
            </a:r>
            <a:r>
              <a:rPr lang="en-US" sz="1600" dirty="0"/>
              <a:t> = LINE_DETECT[2] + (LINE_DETECT[1] * 4.) = 0</a:t>
            </a:r>
          </a:p>
          <a:p>
            <a:r>
              <a:rPr lang="en-US" sz="1600" dirty="0" err="1"/>
              <a:t>LeftError</a:t>
            </a:r>
            <a:r>
              <a:rPr lang="en-US" sz="1600" dirty="0"/>
              <a:t> = LINE_DETECT[5] + (LINE_DETECT[6]  * 4.) = 1</a:t>
            </a:r>
          </a:p>
          <a:p>
            <a:r>
              <a:rPr lang="en-US" sz="1600" dirty="0"/>
              <a:t>right = </a:t>
            </a:r>
            <a:r>
              <a:rPr lang="en-US" sz="1600" dirty="0" err="1"/>
              <a:t>RightError</a:t>
            </a:r>
            <a:r>
              <a:rPr lang="en-US" sz="1600" dirty="0"/>
              <a:t>       </a:t>
            </a:r>
          </a:p>
          <a:p>
            <a:r>
              <a:rPr lang="en-US" sz="1600" dirty="0"/>
              <a:t>left = </a:t>
            </a:r>
            <a:r>
              <a:rPr lang="en-US" sz="1600" dirty="0" err="1"/>
              <a:t>LeftError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/>
              <a:t># amplify error, assuming left &gt; 0</a:t>
            </a:r>
          </a:p>
          <a:p>
            <a:r>
              <a:rPr lang="en-US" sz="1600" dirty="0" err="1"/>
              <a:t>DiffSPD</a:t>
            </a:r>
            <a:r>
              <a:rPr lang="en-US" sz="1600" dirty="0"/>
              <a:t> = </a:t>
            </a:r>
            <a:r>
              <a:rPr lang="en-US" sz="1600" dirty="0" err="1"/>
              <a:t>Kp</a:t>
            </a:r>
            <a:r>
              <a:rPr lang="en-US" sz="1600" dirty="0"/>
              <a:t> * left</a:t>
            </a:r>
          </a:p>
          <a:p>
            <a:r>
              <a:rPr lang="en-US" sz="1600" dirty="0"/>
              <a:t>PIN_SPD = </a:t>
            </a:r>
            <a:r>
              <a:rPr lang="en-US" sz="1600" dirty="0" err="1"/>
              <a:t>AvgVar</a:t>
            </a:r>
            <a:r>
              <a:rPr lang="en-US" sz="1600" dirty="0"/>
              <a:t> + (</a:t>
            </a:r>
            <a:r>
              <a:rPr lang="en-US" sz="1600" dirty="0" err="1"/>
              <a:t>DiffSPD</a:t>
            </a:r>
            <a:r>
              <a:rPr lang="en-US" sz="1600" dirty="0"/>
              <a:t>/2) # left</a:t>
            </a:r>
          </a:p>
          <a:p>
            <a:r>
              <a:rPr lang="en-US" sz="1600" dirty="0"/>
              <a:t>PIN_SPD2 = </a:t>
            </a:r>
            <a:r>
              <a:rPr lang="en-US" sz="1600" dirty="0" err="1"/>
              <a:t>AvgVar</a:t>
            </a:r>
            <a:r>
              <a:rPr lang="en-US" sz="1600" dirty="0"/>
              <a:t> - (</a:t>
            </a:r>
            <a:r>
              <a:rPr lang="en-US" sz="1600" dirty="0" err="1"/>
              <a:t>DiffSPD</a:t>
            </a:r>
            <a:r>
              <a:rPr lang="en-US" sz="1600" dirty="0"/>
              <a:t>/2) #right</a:t>
            </a:r>
          </a:p>
          <a:p>
            <a:endParaRPr lang="en-US" sz="1600" dirty="0"/>
          </a:p>
          <a:p>
            <a:r>
              <a:rPr lang="en-US" sz="1600" dirty="0" err="1"/>
              <a:t>AvgVar</a:t>
            </a:r>
            <a:r>
              <a:rPr lang="en-US" sz="1600" dirty="0"/>
              <a:t> is the average speed</a:t>
            </a:r>
          </a:p>
          <a:p>
            <a:r>
              <a:rPr lang="en-US" sz="1600" dirty="0" err="1"/>
              <a:t>pi.set_PWM_dutycycle</a:t>
            </a:r>
            <a:r>
              <a:rPr lang="en-US" sz="1600" dirty="0"/>
              <a:t>(PIN_1, PIN_SPD)            </a:t>
            </a:r>
            <a:r>
              <a:rPr lang="en-US" sz="1600" dirty="0" err="1"/>
              <a:t>pi.set_PWM_dutycycle</a:t>
            </a:r>
            <a:r>
              <a:rPr lang="en-US" sz="1600" dirty="0"/>
              <a:t>(PIN_3, PIN_SPD2)</a:t>
            </a:r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3348942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10232</TotalTime>
  <Words>822</Words>
  <Application>Microsoft Office PowerPoint</Application>
  <PresentationFormat>Widescreen</PresentationFormat>
  <Paragraphs>202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Line Sensor (Feedback For Autonomous Operation)</vt:lpstr>
      <vt:lpstr>Feedback Control, Autonomous mode</vt:lpstr>
      <vt:lpstr>How Does The LineSensor Work</vt:lpstr>
      <vt:lpstr>Line Sensor Top View</vt:lpstr>
      <vt:lpstr>Wiring Line Sensors</vt:lpstr>
      <vt:lpstr>PowerPoint Presentation</vt:lpstr>
      <vt:lpstr>Steering Control</vt:lpstr>
      <vt:lpstr>Error Signal Generations</vt:lpstr>
      <vt:lpstr>Using Error Signal For Steering Control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koh46433</dc:creator>
  <cp:lastModifiedBy>Joshua Koh</cp:lastModifiedBy>
  <cp:revision>186</cp:revision>
  <dcterms:created xsi:type="dcterms:W3CDTF">2016-01-29T03:27:14Z</dcterms:created>
  <dcterms:modified xsi:type="dcterms:W3CDTF">2017-05-13T18:38:33Z</dcterms:modified>
</cp:coreProperties>
</file>